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5"/>
  </p:notesMasterIdLst>
  <p:handoutMasterIdLst>
    <p:handoutMasterId r:id="rId36"/>
  </p:handoutMasterIdLst>
  <p:sldIdLst>
    <p:sldId id="338" r:id="rId2"/>
    <p:sldId id="340" r:id="rId3"/>
    <p:sldId id="348" r:id="rId4"/>
    <p:sldId id="351" r:id="rId5"/>
    <p:sldId id="339" r:id="rId6"/>
    <p:sldId id="362" r:id="rId7"/>
    <p:sldId id="353" r:id="rId8"/>
    <p:sldId id="354" r:id="rId9"/>
    <p:sldId id="355" r:id="rId10"/>
    <p:sldId id="356" r:id="rId11"/>
    <p:sldId id="357" r:id="rId12"/>
    <p:sldId id="358" r:id="rId13"/>
    <p:sldId id="363" r:id="rId14"/>
    <p:sldId id="258" r:id="rId15"/>
    <p:sldId id="331" r:id="rId16"/>
    <p:sldId id="370" r:id="rId17"/>
    <p:sldId id="352" r:id="rId18"/>
    <p:sldId id="369" r:id="rId19"/>
    <p:sldId id="283" r:id="rId20"/>
    <p:sldId id="371" r:id="rId21"/>
    <p:sldId id="372" r:id="rId22"/>
    <p:sldId id="368" r:id="rId23"/>
    <p:sldId id="341" r:id="rId24"/>
    <p:sldId id="319" r:id="rId25"/>
    <p:sldId id="318" r:id="rId26"/>
    <p:sldId id="344" r:id="rId27"/>
    <p:sldId id="360" r:id="rId28"/>
    <p:sldId id="366" r:id="rId29"/>
    <p:sldId id="361" r:id="rId30"/>
    <p:sldId id="364" r:id="rId31"/>
    <p:sldId id="365" r:id="rId32"/>
    <p:sldId id="367" r:id="rId33"/>
    <p:sldId id="296" r:id="rId3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8F8F8"/>
    <a:srgbClr val="FFCCCC"/>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8" autoAdjust="0"/>
    <p:restoredTop sz="94819" autoAdjust="0"/>
  </p:normalViewPr>
  <p:slideViewPr>
    <p:cSldViewPr>
      <p:cViewPr varScale="1">
        <p:scale>
          <a:sx n="78" d="100"/>
          <a:sy n="78" d="100"/>
        </p:scale>
        <p:origin x="1070" y="77"/>
      </p:cViewPr>
      <p:guideLst>
        <p:guide orient="horz" pos="2160"/>
        <p:guide pos="2880"/>
      </p:guideLst>
    </p:cSldViewPr>
  </p:slideViewPr>
  <p:notesTextViewPr>
    <p:cViewPr>
      <p:scale>
        <a:sx n="1" d="1"/>
        <a:sy n="1" d="1"/>
      </p:scale>
      <p:origin x="0" y="0"/>
    </p:cViewPr>
  </p:notesTextViewPr>
  <p:sorterViewPr>
    <p:cViewPr>
      <p:scale>
        <a:sx n="198" d="100"/>
        <a:sy n="1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GB"/>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EE381C0-83E0-4495-971A-39A59DD83AFC}" type="datetimeFigureOut">
              <a:rPr lang="en-GB" smtClean="0"/>
              <a:t>10/07/2019</a:t>
            </a:fld>
            <a:endParaRPr lang="en-GB"/>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GB"/>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EC23319-41AD-4E05-B74A-D690262CA78B}" type="slidenum">
              <a:rPr lang="en-GB" smtClean="0"/>
              <a:t>‹#›</a:t>
            </a:fld>
            <a:endParaRPr lang="en-GB"/>
          </a:p>
        </p:txBody>
      </p:sp>
    </p:spTree>
    <p:extLst>
      <p:ext uri="{BB962C8B-B14F-4D97-AF65-F5344CB8AC3E}">
        <p14:creationId xmlns:p14="http://schemas.microsoft.com/office/powerpoint/2010/main" val="934296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50C1FDC-B3FF-45D7-9015-95A6928F1B41}" type="datetimeFigureOut">
              <a:rPr lang="en-US" smtClean="0"/>
              <a:pPr/>
              <a:t>10-Jul-19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DA5126AA-C7FC-4228-B143-EBA3B24B1108}" type="slidenum">
              <a:rPr lang="en-US" smtClean="0"/>
              <a:pPr/>
              <a:t>‹#›</a:t>
            </a:fld>
            <a:endParaRPr lang="en-US"/>
          </a:p>
        </p:txBody>
      </p:sp>
    </p:spTree>
    <p:extLst>
      <p:ext uri="{BB962C8B-B14F-4D97-AF65-F5344CB8AC3E}">
        <p14:creationId xmlns:p14="http://schemas.microsoft.com/office/powerpoint/2010/main" val="386520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4</a:t>
            </a:fld>
            <a:endParaRPr lang="en-US"/>
          </a:p>
        </p:txBody>
      </p:sp>
    </p:spTree>
    <p:extLst>
      <p:ext uri="{BB962C8B-B14F-4D97-AF65-F5344CB8AC3E}">
        <p14:creationId xmlns:p14="http://schemas.microsoft.com/office/powerpoint/2010/main" val="191848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14</a:t>
            </a:fld>
            <a:endParaRPr lang="en-US"/>
          </a:p>
        </p:txBody>
      </p:sp>
    </p:spTree>
    <p:extLst>
      <p:ext uri="{BB962C8B-B14F-4D97-AF65-F5344CB8AC3E}">
        <p14:creationId xmlns:p14="http://schemas.microsoft.com/office/powerpoint/2010/main" val="424492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19</a:t>
            </a:fld>
            <a:endParaRPr lang="en-US"/>
          </a:p>
        </p:txBody>
      </p:sp>
    </p:spTree>
    <p:extLst>
      <p:ext uri="{BB962C8B-B14F-4D97-AF65-F5344CB8AC3E}">
        <p14:creationId xmlns:p14="http://schemas.microsoft.com/office/powerpoint/2010/main" val="366176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20</a:t>
            </a:fld>
            <a:endParaRPr lang="en-US"/>
          </a:p>
        </p:txBody>
      </p:sp>
    </p:spTree>
    <p:extLst>
      <p:ext uri="{BB962C8B-B14F-4D97-AF65-F5344CB8AC3E}">
        <p14:creationId xmlns:p14="http://schemas.microsoft.com/office/powerpoint/2010/main" val="354035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27</a:t>
            </a:fld>
            <a:endParaRPr lang="en-US"/>
          </a:p>
        </p:txBody>
      </p:sp>
    </p:spTree>
    <p:extLst>
      <p:ext uri="{BB962C8B-B14F-4D97-AF65-F5344CB8AC3E}">
        <p14:creationId xmlns:p14="http://schemas.microsoft.com/office/powerpoint/2010/main" val="423099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30</a:t>
            </a:fld>
            <a:endParaRPr lang="en-US"/>
          </a:p>
        </p:txBody>
      </p:sp>
    </p:spTree>
    <p:extLst>
      <p:ext uri="{BB962C8B-B14F-4D97-AF65-F5344CB8AC3E}">
        <p14:creationId xmlns:p14="http://schemas.microsoft.com/office/powerpoint/2010/main" val="349666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5126AA-C7FC-4228-B143-EBA3B24B1108}" type="slidenum">
              <a:rPr lang="en-US" smtClean="0"/>
              <a:pPr/>
              <a:t>33</a:t>
            </a:fld>
            <a:endParaRPr lang="en-US"/>
          </a:p>
        </p:txBody>
      </p:sp>
    </p:spTree>
    <p:extLst>
      <p:ext uri="{BB962C8B-B14F-4D97-AF65-F5344CB8AC3E}">
        <p14:creationId xmlns:p14="http://schemas.microsoft.com/office/powerpoint/2010/main" val="2929275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70"/>
          <a:stretch/>
        </p:blipFill>
        <p:spPr>
          <a:xfrm>
            <a:off x="4368509" y="1"/>
            <a:ext cx="4771177" cy="4724400"/>
          </a:xfrm>
          <a:prstGeom prst="rect">
            <a:avLst/>
          </a:prstGeom>
        </p:spPr>
      </p:pic>
      <p:sp>
        <p:nvSpPr>
          <p:cNvPr id="4" name="Espace réservé du pied de page 3"/>
          <p:cNvSpPr>
            <a:spLocks noGrp="1"/>
          </p:cNvSpPr>
          <p:nvPr>
            <p:ph type="ftr" sz="quarter" idx="10"/>
          </p:nvPr>
        </p:nvSpPr>
        <p:spPr>
          <a:xfrm>
            <a:off x="1143000" y="6477000"/>
            <a:ext cx="7488238" cy="304800"/>
          </a:xfrm>
        </p:spPr>
        <p:txBody>
          <a:bodyPr/>
          <a:lstStyle>
            <a:lvl1pPr>
              <a:defRPr/>
            </a:lvl1pPr>
          </a:lstStyle>
          <a:p>
            <a:r>
              <a:rPr lang="en-US"/>
              <a:t>IBP &amp; BMS Overview – Magni Bjarnason</a:t>
            </a:r>
          </a:p>
        </p:txBody>
      </p:sp>
      <p:pic>
        <p:nvPicPr>
          <p:cNvPr id="7" name="Picture 7" descr="IBP-logo"/>
          <p:cNvPicPr>
            <a:picLocks noChangeAspect="1" noChangeArrowheads="1"/>
          </p:cNvPicPr>
          <p:nvPr/>
        </p:nvPicPr>
        <p:blipFill>
          <a:blip r:embed="rId3"/>
          <a:srcRect/>
          <a:stretch>
            <a:fillRect/>
          </a:stretch>
        </p:blipFill>
        <p:spPr bwMode="auto">
          <a:xfrm>
            <a:off x="593725" y="6310313"/>
            <a:ext cx="503238" cy="503237"/>
          </a:xfrm>
          <a:prstGeom prst="rect">
            <a:avLst/>
          </a:prstGeom>
          <a:noFill/>
          <a:ln w="9525">
            <a:noFill/>
            <a:miter lim="800000"/>
            <a:headEnd/>
            <a:tailEnd/>
          </a:ln>
        </p:spPr>
      </p:pic>
      <p:sp>
        <p:nvSpPr>
          <p:cNvPr id="8" name="Title 1"/>
          <p:cNvSpPr>
            <a:spLocks noGrp="1"/>
          </p:cNvSpPr>
          <p:nvPr>
            <p:ph type="ctrTitle" hasCustomPrompt="1"/>
          </p:nvPr>
        </p:nvSpPr>
        <p:spPr>
          <a:xfrm>
            <a:off x="457200" y="2133600"/>
            <a:ext cx="6908800" cy="1008063"/>
          </a:xfrm>
        </p:spPr>
        <p:txBody>
          <a:bodyPr/>
          <a:lstStyle>
            <a:lvl1pPr>
              <a:defRPr sz="4000" b="1" baseline="0">
                <a:solidFill>
                  <a:srgbClr val="FF9933"/>
                </a:solidFill>
              </a:defRPr>
            </a:lvl1pPr>
          </a:lstStyle>
          <a:p>
            <a:pPr eaLnBrk="1" hangingPunct="1"/>
            <a:r>
              <a:rPr lang="en-CA" dirty="0"/>
              <a:t>Section title</a:t>
            </a:r>
            <a:endParaRPr lang="en-GB" dirty="0"/>
          </a:p>
        </p:txBody>
      </p:sp>
      <p:sp>
        <p:nvSpPr>
          <p:cNvPr id="9" name="Subtitle 2"/>
          <p:cNvSpPr>
            <a:spLocks noGrp="1"/>
          </p:cNvSpPr>
          <p:nvPr>
            <p:ph type="subTitle" idx="1" hasCustomPrompt="1"/>
          </p:nvPr>
        </p:nvSpPr>
        <p:spPr>
          <a:xfrm>
            <a:off x="468313" y="3140075"/>
            <a:ext cx="7304087" cy="1152525"/>
          </a:xfrm>
        </p:spPr>
        <p:txBody>
          <a:bodyPr/>
          <a:lstStyle>
            <a:lvl1pPr marL="0" indent="0">
              <a:buNone/>
              <a:defRPr sz="3000" b="0">
                <a:solidFill>
                  <a:srgbClr val="444444"/>
                </a:solidFill>
              </a:defRPr>
            </a:lvl1pPr>
          </a:lstStyle>
          <a:p>
            <a:pPr eaLnBrk="1" hangingPunct="1"/>
            <a:r>
              <a:rPr lang="en-CA" dirty="0"/>
              <a:t>Subtitle</a:t>
            </a:r>
            <a:endParaRPr lang="en-GB" dirty="0"/>
          </a:p>
        </p:txBody>
      </p:sp>
      <p:cxnSp>
        <p:nvCxnSpPr>
          <p:cNvPr id="10" name="Straight Connector 9"/>
          <p:cNvCxnSpPr/>
          <p:nvPr/>
        </p:nvCxnSpPr>
        <p:spPr>
          <a:xfrm>
            <a:off x="593725" y="6237288"/>
            <a:ext cx="8066088" cy="0"/>
          </a:xfrm>
          <a:prstGeom prst="line">
            <a:avLst/>
          </a:prstGeom>
          <a:ln>
            <a:solidFill>
              <a:srgbClr val="777777"/>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26770" y="0"/>
            <a:ext cx="4512916" cy="472440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327025"/>
            <a:ext cx="8229600" cy="706438"/>
          </a:xfrm>
        </p:spPr>
        <p:txBody>
          <a:bodyPr/>
          <a:lstStyle>
            <a:lvl1pPr>
              <a:defRPr sz="3600" b="0">
                <a:solidFill>
                  <a:schemeClr val="accent3"/>
                </a:solidFill>
              </a:defRPr>
            </a:lvl1pPr>
          </a:lstStyle>
          <a:p>
            <a:r>
              <a:rPr lang="en-US"/>
              <a:t>Click to edit Master title style</a:t>
            </a:r>
            <a:endParaRPr lang="fr-FR" dirty="0"/>
          </a:p>
        </p:txBody>
      </p:sp>
      <p:sp>
        <p:nvSpPr>
          <p:cNvPr id="4" name="Espace réservé du pied de page 3"/>
          <p:cNvSpPr>
            <a:spLocks noGrp="1"/>
          </p:cNvSpPr>
          <p:nvPr>
            <p:ph type="ftr" sz="quarter" idx="10"/>
          </p:nvPr>
        </p:nvSpPr>
        <p:spPr>
          <a:xfrm>
            <a:off x="1143000" y="6457950"/>
            <a:ext cx="7488238" cy="323850"/>
          </a:xfrm>
        </p:spPr>
        <p:txBody>
          <a:bodyPr/>
          <a:lstStyle>
            <a:lvl1pPr>
              <a:defRPr/>
            </a:lvl1pPr>
          </a:lstStyle>
          <a:p>
            <a:r>
              <a:rPr lang="en-US"/>
              <a:t>IBP &amp; BMS Overview – Magni Bjarnason</a:t>
            </a:r>
            <a:endParaRPr lang="en-US" dirty="0"/>
          </a:p>
        </p:txBody>
      </p:sp>
      <p:sp>
        <p:nvSpPr>
          <p:cNvPr id="3" name="Espace réservé du contenu 2"/>
          <p:cNvSpPr>
            <a:spLocks noGrp="1"/>
          </p:cNvSpPr>
          <p:nvPr>
            <p:ph idx="1"/>
          </p:nvPr>
        </p:nvSpPr>
        <p:spPr>
          <a:xfrm>
            <a:off x="468313" y="1050925"/>
            <a:ext cx="8229600" cy="5121275"/>
          </a:xfrm>
        </p:spPr>
        <p:txBody>
          <a:bodyPr/>
          <a:lstStyle>
            <a:lvl1pPr>
              <a:defRPr sz="2800" b="1"/>
            </a:lvl1pPr>
            <a:lvl2pPr marL="742950" indent="-285750">
              <a:buClr>
                <a:schemeClr val="accent3"/>
              </a:buClr>
              <a:buSzPct val="100000"/>
              <a:buFont typeface="Arial" panose="020B0604020202020204" pitchFamily="34" charset="0"/>
              <a:buChar char="◦"/>
              <a:defRPr sz="2400"/>
            </a:lvl2pPr>
            <a:lvl3pPr>
              <a:buClr>
                <a:schemeClr val="accent3"/>
              </a:buClr>
              <a:defRPr sz="2000"/>
            </a:lvl3pPr>
            <a:lvl4pPr>
              <a:defRPr sz="1800"/>
            </a:lvl4pPr>
            <a:lvl5pPr>
              <a:buClr>
                <a:srgbClr val="44444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a:xfrm>
            <a:off x="1143000" y="6457950"/>
            <a:ext cx="7488238" cy="323850"/>
          </a:xfrm>
        </p:spPr>
        <p:txBody>
          <a:bodyPr/>
          <a:lstStyle>
            <a:lvl1pPr>
              <a:defRPr/>
            </a:lvl1pPr>
          </a:lstStyle>
          <a:p>
            <a:r>
              <a:rPr lang="en-US"/>
              <a:t>IBP &amp; BMS Overview – Magni Bjarnason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B7CCC6-52FD-411B-8229-BA18D15C7680}" type="datetimeFigureOut">
              <a:rPr lang="en-GB" smtClean="0"/>
              <a:t>10/07/2019</a:t>
            </a:fld>
            <a:endParaRPr lang="en-GB"/>
          </a:p>
        </p:txBody>
      </p:sp>
      <p:sp>
        <p:nvSpPr>
          <p:cNvPr id="5" name="Footer Placeholder 4"/>
          <p:cNvSpPr>
            <a:spLocks noGrp="1"/>
          </p:cNvSpPr>
          <p:nvPr>
            <p:ph type="ftr" sz="quarter" idx="11"/>
          </p:nvPr>
        </p:nvSpPr>
        <p:spPr>
          <a:xfrm>
            <a:off x="1187450" y="6337300"/>
            <a:ext cx="7488238" cy="476250"/>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F0F173-2610-4EF1-9559-17EE9E5F7EC4}" type="slidenum">
              <a:rPr lang="en-GB" smtClean="0"/>
              <a:t>‹#›</a:t>
            </a:fld>
            <a:endParaRPr lang="en-GB"/>
          </a:p>
        </p:txBody>
      </p:sp>
    </p:spTree>
    <p:extLst>
      <p:ext uri="{BB962C8B-B14F-4D97-AF65-F5344CB8AC3E}">
        <p14:creationId xmlns:p14="http://schemas.microsoft.com/office/powerpoint/2010/main" val="725911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r="48812" b="45184"/>
          <a:stretch/>
        </p:blipFill>
        <p:spPr>
          <a:xfrm>
            <a:off x="6110654" y="3624705"/>
            <a:ext cx="3033346" cy="3233295"/>
          </a:xfrm>
          <a:prstGeom prst="rect">
            <a:avLst/>
          </a:prstGeom>
        </p:spPr>
      </p:pic>
      <p:sp>
        <p:nvSpPr>
          <p:cNvPr id="93186" name="Rectangle 2"/>
          <p:cNvSpPr>
            <a:spLocks noGrp="1" noChangeArrowheads="1"/>
          </p:cNvSpPr>
          <p:nvPr>
            <p:ph type="title"/>
          </p:nvPr>
        </p:nvSpPr>
        <p:spPr bwMode="auto">
          <a:xfrm>
            <a:off x="457200" y="419100"/>
            <a:ext cx="82296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ltLang="en-US" dirty="0"/>
          </a:p>
        </p:txBody>
      </p:sp>
      <p:sp>
        <p:nvSpPr>
          <p:cNvPr id="93187" name="Rectangle 3"/>
          <p:cNvSpPr>
            <a:spLocks noGrp="1" noChangeArrowheads="1"/>
          </p:cNvSpPr>
          <p:nvPr>
            <p:ph type="body" idx="1"/>
          </p:nvPr>
        </p:nvSpPr>
        <p:spPr bwMode="auto">
          <a:xfrm>
            <a:off x="468313" y="1268413"/>
            <a:ext cx="8229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cxnSp>
        <p:nvCxnSpPr>
          <p:cNvPr id="8" name="Straight Connector 7"/>
          <p:cNvCxnSpPr/>
          <p:nvPr/>
        </p:nvCxnSpPr>
        <p:spPr>
          <a:xfrm>
            <a:off x="593725" y="6237288"/>
            <a:ext cx="6066507" cy="0"/>
          </a:xfrm>
          <a:prstGeom prst="line">
            <a:avLst/>
          </a:prstGeom>
          <a:ln>
            <a:solidFill>
              <a:srgbClr val="777777"/>
            </a:solidFill>
          </a:ln>
        </p:spPr>
        <p:style>
          <a:lnRef idx="1">
            <a:schemeClr val="accent1"/>
          </a:lnRef>
          <a:fillRef idx="0">
            <a:schemeClr val="accent1"/>
          </a:fillRef>
          <a:effectRef idx="0">
            <a:schemeClr val="accent1"/>
          </a:effectRef>
          <a:fontRef idx="minor">
            <a:schemeClr val="tx1"/>
          </a:fontRef>
        </p:style>
      </p:cxnSp>
      <p:sp>
        <p:nvSpPr>
          <p:cNvPr id="1029" name="Rectangle 5"/>
          <p:cNvSpPr>
            <a:spLocks noGrp="1" noChangeArrowheads="1"/>
          </p:cNvSpPr>
          <p:nvPr>
            <p:ph type="ftr" sz="quarter" idx="3"/>
          </p:nvPr>
        </p:nvSpPr>
        <p:spPr bwMode="auto">
          <a:xfrm>
            <a:off x="1143000" y="6445250"/>
            <a:ext cx="7488238" cy="336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100" i="1" dirty="0" smtClean="0">
                <a:ea typeface="+mn-ea"/>
                <a:cs typeface="+mn-cs"/>
              </a:defRPr>
            </a:lvl1pPr>
          </a:lstStyle>
          <a:p>
            <a:r>
              <a:rPr lang="en-US"/>
              <a:t>IBP &amp; BMS Overview – Magni Bjarnason</a:t>
            </a:r>
          </a:p>
        </p:txBody>
      </p:sp>
      <p:pic>
        <p:nvPicPr>
          <p:cNvPr id="93189" name="Picture 7" descr="IBP-logo"/>
          <p:cNvPicPr>
            <a:picLocks noChangeAspect="1" noChangeArrowheads="1"/>
          </p:cNvPicPr>
          <p:nvPr/>
        </p:nvPicPr>
        <p:blipFill>
          <a:blip r:embed="rId7"/>
          <a:srcRect/>
          <a:stretch>
            <a:fillRect/>
          </a:stretch>
        </p:blipFill>
        <p:spPr bwMode="auto">
          <a:xfrm>
            <a:off x="593725" y="6310313"/>
            <a:ext cx="503238" cy="503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sldNum="0" hdr="0" ftr="0" dt="0"/>
  <p:txStyles>
    <p:titleStyle>
      <a:lvl1pPr algn="l" rtl="0" eaLnBrk="1" fontAlgn="base" hangingPunct="1">
        <a:spcBef>
          <a:spcPct val="0"/>
        </a:spcBef>
        <a:spcAft>
          <a:spcPct val="0"/>
        </a:spcAft>
        <a:defRPr sz="3600">
          <a:solidFill>
            <a:schemeClr val="accent3"/>
          </a:solidFill>
          <a:latin typeface="+mj-lt"/>
          <a:ea typeface="+mj-ea"/>
          <a:cs typeface="+mj-cs"/>
        </a:defRPr>
      </a:lvl1pPr>
      <a:lvl2pPr algn="l" rtl="0" eaLnBrk="1" fontAlgn="base" hangingPunct="1">
        <a:spcBef>
          <a:spcPct val="0"/>
        </a:spcBef>
        <a:spcAft>
          <a:spcPct val="0"/>
        </a:spcAft>
        <a:defRPr sz="3400">
          <a:solidFill>
            <a:srgbClr val="215591"/>
          </a:solidFill>
          <a:latin typeface="Arial" charset="0"/>
          <a:cs typeface="Arial" charset="0"/>
        </a:defRPr>
      </a:lvl2pPr>
      <a:lvl3pPr algn="l" rtl="0" eaLnBrk="1" fontAlgn="base" hangingPunct="1">
        <a:spcBef>
          <a:spcPct val="0"/>
        </a:spcBef>
        <a:spcAft>
          <a:spcPct val="0"/>
        </a:spcAft>
        <a:defRPr sz="3400">
          <a:solidFill>
            <a:srgbClr val="215591"/>
          </a:solidFill>
          <a:latin typeface="Arial" charset="0"/>
          <a:cs typeface="Arial" charset="0"/>
        </a:defRPr>
      </a:lvl3pPr>
      <a:lvl4pPr algn="l" rtl="0" eaLnBrk="1" fontAlgn="base" hangingPunct="1">
        <a:spcBef>
          <a:spcPct val="0"/>
        </a:spcBef>
        <a:spcAft>
          <a:spcPct val="0"/>
        </a:spcAft>
        <a:defRPr sz="3400">
          <a:solidFill>
            <a:srgbClr val="215591"/>
          </a:solidFill>
          <a:latin typeface="Arial" charset="0"/>
          <a:cs typeface="Arial" charset="0"/>
        </a:defRPr>
      </a:lvl4pPr>
      <a:lvl5pPr algn="l" rtl="0" eaLnBrk="1" fontAlgn="base" hangingPunct="1">
        <a:spcBef>
          <a:spcPct val="0"/>
        </a:spcBef>
        <a:spcAft>
          <a:spcPct val="0"/>
        </a:spcAft>
        <a:defRPr sz="3400">
          <a:solidFill>
            <a:srgbClr val="215591"/>
          </a:solidFill>
          <a:latin typeface="Arial" charset="0"/>
          <a:cs typeface="Arial" charset="0"/>
        </a:defRPr>
      </a:lvl5pPr>
      <a:lvl6pPr marL="457200" algn="l" rtl="0" eaLnBrk="1" fontAlgn="base" hangingPunct="1">
        <a:spcBef>
          <a:spcPct val="0"/>
        </a:spcBef>
        <a:spcAft>
          <a:spcPct val="0"/>
        </a:spcAft>
        <a:defRPr sz="3400">
          <a:solidFill>
            <a:srgbClr val="215591"/>
          </a:solidFill>
          <a:latin typeface="Arial" charset="0"/>
          <a:cs typeface="Arial" charset="0"/>
        </a:defRPr>
      </a:lvl6pPr>
      <a:lvl7pPr marL="914400" algn="l" rtl="0" eaLnBrk="1" fontAlgn="base" hangingPunct="1">
        <a:spcBef>
          <a:spcPct val="0"/>
        </a:spcBef>
        <a:spcAft>
          <a:spcPct val="0"/>
        </a:spcAft>
        <a:defRPr sz="3400">
          <a:solidFill>
            <a:srgbClr val="215591"/>
          </a:solidFill>
          <a:latin typeface="Arial" charset="0"/>
          <a:cs typeface="Arial" charset="0"/>
        </a:defRPr>
      </a:lvl7pPr>
      <a:lvl8pPr marL="1371600" algn="l" rtl="0" eaLnBrk="1" fontAlgn="base" hangingPunct="1">
        <a:spcBef>
          <a:spcPct val="0"/>
        </a:spcBef>
        <a:spcAft>
          <a:spcPct val="0"/>
        </a:spcAft>
        <a:defRPr sz="3400">
          <a:solidFill>
            <a:srgbClr val="215591"/>
          </a:solidFill>
          <a:latin typeface="Arial" charset="0"/>
          <a:cs typeface="Arial" charset="0"/>
        </a:defRPr>
      </a:lvl8pPr>
      <a:lvl9pPr marL="1828800" algn="l" rtl="0" eaLnBrk="1" fontAlgn="base" hangingPunct="1">
        <a:spcBef>
          <a:spcPct val="0"/>
        </a:spcBef>
        <a:spcAft>
          <a:spcPct val="0"/>
        </a:spcAft>
        <a:defRPr sz="3400">
          <a:solidFill>
            <a:srgbClr val="215591"/>
          </a:solidFill>
          <a:latin typeface="Arial" charset="0"/>
          <a:cs typeface="Arial" charset="0"/>
        </a:defRPr>
      </a:lvl9pPr>
    </p:titleStyle>
    <p:bodyStyle>
      <a:lvl1pPr marL="342900" indent="-342900" algn="l" rtl="0" eaLnBrk="1" fontAlgn="base" hangingPunct="1">
        <a:spcBef>
          <a:spcPct val="20000"/>
        </a:spcBef>
        <a:spcAft>
          <a:spcPct val="0"/>
        </a:spcAft>
        <a:buClr>
          <a:srgbClr val="FF9933"/>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Arial" panose="020B0604020202020204" pitchFamily="34" charset="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3"/>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lr>
          <a:schemeClr val="tx1">
            <a:lumMod val="75000"/>
            <a:lumOff val="25000"/>
          </a:schemeClr>
        </a:buClr>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integratedbreeding.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eployment@integratedbreeding.net" TargetMode="External"/><Relationship Id="rId2" Type="http://schemas.openxmlformats.org/officeDocument/2006/relationships/hyperlink" Target="http://www.integratedbreeding.net/"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1" r="1850" b="48024"/>
          <a:stretch/>
        </p:blipFill>
        <p:spPr>
          <a:xfrm>
            <a:off x="3657600" y="4003324"/>
            <a:ext cx="5410200" cy="2854676"/>
          </a:xfrm>
          <a:prstGeom prst="rect">
            <a:avLst/>
          </a:prstGeom>
        </p:spPr>
      </p:pic>
      <p:sp>
        <p:nvSpPr>
          <p:cNvPr id="14" name="Rectangle 2"/>
          <p:cNvSpPr txBox="1">
            <a:spLocks noChangeArrowheads="1"/>
          </p:cNvSpPr>
          <p:nvPr/>
        </p:nvSpPr>
        <p:spPr>
          <a:xfrm>
            <a:off x="684212" y="2443163"/>
            <a:ext cx="8231188" cy="863600"/>
          </a:xfrm>
          <a:prstGeom prst="rect">
            <a:avLst/>
          </a:prstGeom>
        </p:spPr>
        <p:txBody>
          <a:bodyPr/>
          <a:lstStyle>
            <a:lvl1pPr algn="l" rtl="0" eaLnBrk="0" fontAlgn="base" hangingPunct="0">
              <a:spcBef>
                <a:spcPct val="0"/>
              </a:spcBef>
              <a:spcAft>
                <a:spcPct val="0"/>
              </a:spcAft>
              <a:defRPr sz="3400">
                <a:solidFill>
                  <a:srgbClr val="215591"/>
                </a:solidFill>
                <a:latin typeface="+mj-lt"/>
                <a:ea typeface="+mj-ea"/>
                <a:cs typeface="+mj-cs"/>
              </a:defRPr>
            </a:lvl1pPr>
            <a:lvl2pPr algn="l" rtl="0" eaLnBrk="0" fontAlgn="base" hangingPunct="0">
              <a:spcBef>
                <a:spcPct val="0"/>
              </a:spcBef>
              <a:spcAft>
                <a:spcPct val="0"/>
              </a:spcAft>
              <a:defRPr sz="3400">
                <a:solidFill>
                  <a:srgbClr val="215591"/>
                </a:solidFill>
                <a:latin typeface="Arial" charset="0"/>
                <a:cs typeface="Arial" charset="0"/>
              </a:defRPr>
            </a:lvl2pPr>
            <a:lvl3pPr algn="l" rtl="0" eaLnBrk="0" fontAlgn="base" hangingPunct="0">
              <a:spcBef>
                <a:spcPct val="0"/>
              </a:spcBef>
              <a:spcAft>
                <a:spcPct val="0"/>
              </a:spcAft>
              <a:defRPr sz="3400">
                <a:solidFill>
                  <a:srgbClr val="215591"/>
                </a:solidFill>
                <a:latin typeface="Arial" charset="0"/>
                <a:cs typeface="Arial" charset="0"/>
              </a:defRPr>
            </a:lvl3pPr>
            <a:lvl4pPr algn="l" rtl="0" eaLnBrk="0" fontAlgn="base" hangingPunct="0">
              <a:spcBef>
                <a:spcPct val="0"/>
              </a:spcBef>
              <a:spcAft>
                <a:spcPct val="0"/>
              </a:spcAft>
              <a:defRPr sz="3400">
                <a:solidFill>
                  <a:srgbClr val="215591"/>
                </a:solidFill>
                <a:latin typeface="Arial" charset="0"/>
                <a:cs typeface="Arial" charset="0"/>
              </a:defRPr>
            </a:lvl4pPr>
            <a:lvl5pPr algn="l" rtl="0" eaLnBrk="0" fontAlgn="base" hangingPunct="0">
              <a:spcBef>
                <a:spcPct val="0"/>
              </a:spcBef>
              <a:spcAft>
                <a:spcPct val="0"/>
              </a:spcAft>
              <a:defRPr sz="3400">
                <a:solidFill>
                  <a:srgbClr val="215591"/>
                </a:solidFill>
                <a:latin typeface="Arial" charset="0"/>
                <a:cs typeface="Arial" charset="0"/>
              </a:defRPr>
            </a:lvl5pPr>
            <a:lvl6pPr marL="457200" algn="l" rtl="0" eaLnBrk="0" fontAlgn="base" hangingPunct="0">
              <a:spcBef>
                <a:spcPct val="0"/>
              </a:spcBef>
              <a:spcAft>
                <a:spcPct val="0"/>
              </a:spcAft>
              <a:defRPr sz="3400">
                <a:solidFill>
                  <a:srgbClr val="215591"/>
                </a:solidFill>
                <a:latin typeface="Arial" charset="0"/>
                <a:cs typeface="Arial" charset="0"/>
              </a:defRPr>
            </a:lvl6pPr>
            <a:lvl7pPr marL="914400" algn="l" rtl="0" eaLnBrk="0" fontAlgn="base" hangingPunct="0">
              <a:spcBef>
                <a:spcPct val="0"/>
              </a:spcBef>
              <a:spcAft>
                <a:spcPct val="0"/>
              </a:spcAft>
              <a:defRPr sz="3400">
                <a:solidFill>
                  <a:srgbClr val="215591"/>
                </a:solidFill>
                <a:latin typeface="Arial" charset="0"/>
                <a:cs typeface="Arial" charset="0"/>
              </a:defRPr>
            </a:lvl7pPr>
            <a:lvl8pPr marL="1371600" algn="l" rtl="0" eaLnBrk="0" fontAlgn="base" hangingPunct="0">
              <a:spcBef>
                <a:spcPct val="0"/>
              </a:spcBef>
              <a:spcAft>
                <a:spcPct val="0"/>
              </a:spcAft>
              <a:defRPr sz="3400">
                <a:solidFill>
                  <a:srgbClr val="215591"/>
                </a:solidFill>
                <a:latin typeface="Arial" charset="0"/>
                <a:cs typeface="Arial" charset="0"/>
              </a:defRPr>
            </a:lvl8pPr>
            <a:lvl9pPr marL="1828800" algn="l" rtl="0" eaLnBrk="0" fontAlgn="base" hangingPunct="0">
              <a:spcBef>
                <a:spcPct val="0"/>
              </a:spcBef>
              <a:spcAft>
                <a:spcPct val="0"/>
              </a:spcAft>
              <a:defRPr sz="3400">
                <a:solidFill>
                  <a:srgbClr val="215591"/>
                </a:solidFill>
                <a:latin typeface="Arial" charset="0"/>
                <a:cs typeface="Arial" charset="0"/>
              </a:defRPr>
            </a:lvl9pPr>
          </a:lstStyle>
          <a:p>
            <a:pPr eaLnBrk="1" hangingPunct="1"/>
            <a:r>
              <a:rPr lang="en-CA" altLang="en-US" kern="0" dirty="0">
                <a:solidFill>
                  <a:schemeClr val="tx1"/>
                </a:solidFill>
              </a:rPr>
              <a:t>Integrated Breeding Platform (IBP)</a:t>
            </a:r>
            <a:endParaRPr lang="fr-CA" altLang="en-US" kern="0" dirty="0">
              <a:solidFill>
                <a:schemeClr val="tx1"/>
              </a:solidFill>
            </a:endParaRPr>
          </a:p>
        </p:txBody>
      </p:sp>
      <p:sp>
        <p:nvSpPr>
          <p:cNvPr id="15" name="Text Box 10"/>
          <p:cNvSpPr txBox="1">
            <a:spLocks noChangeArrowheads="1"/>
          </p:cNvSpPr>
          <p:nvPr/>
        </p:nvSpPr>
        <p:spPr bwMode="auto">
          <a:xfrm>
            <a:off x="684213" y="3001963"/>
            <a:ext cx="8231187" cy="553998"/>
          </a:xfrm>
          <a:prstGeom prst="rect">
            <a:avLst/>
          </a:prstGeom>
          <a:noFill/>
          <a:ln w="9525">
            <a:noFill/>
            <a:miter lim="800000"/>
            <a:headEnd/>
            <a:tailEnd/>
          </a:ln>
        </p:spPr>
        <p:txBody>
          <a:bodyPr wrap="square">
            <a:spAutoFit/>
          </a:bodyPr>
          <a:lstStyle/>
          <a:p>
            <a:r>
              <a:rPr lang="en-US" altLang="en-US" sz="3000" dirty="0">
                <a:solidFill>
                  <a:schemeClr val="accent3"/>
                </a:solidFill>
                <a:cs typeface="Arial" charset="0"/>
              </a:rPr>
              <a:t>Your partner for enhanced breeding</a:t>
            </a:r>
          </a:p>
        </p:txBody>
      </p:sp>
      <p:sp>
        <p:nvSpPr>
          <p:cNvPr id="17" name="Rectangle 3"/>
          <p:cNvSpPr txBox="1">
            <a:spLocks noChangeArrowheads="1"/>
          </p:cNvSpPr>
          <p:nvPr/>
        </p:nvSpPr>
        <p:spPr>
          <a:xfrm>
            <a:off x="712575" y="4297363"/>
            <a:ext cx="3859425" cy="1265237"/>
          </a:xfrm>
          <a:prstGeom prst="rect">
            <a:avLst/>
          </a:prstGeom>
        </p:spPr>
        <p:txBody>
          <a:bodyPr/>
          <a:lstStyle>
            <a:lvl1pPr marL="342900" indent="-342900" algn="l" rtl="0" eaLnBrk="0" fontAlgn="base" hangingPunct="0">
              <a:spcBef>
                <a:spcPct val="20000"/>
              </a:spcBef>
              <a:spcAft>
                <a:spcPct val="0"/>
              </a:spcAft>
              <a:buClr>
                <a:srgbClr val="FF9933"/>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CAA19"/>
              </a:buClr>
              <a:buFont typeface="Wingdings" pitchFamily="2" charset="2"/>
              <a:buChar char="ü"/>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eaLnBrk="1" hangingPunct="1">
              <a:buNone/>
            </a:pPr>
            <a:r>
              <a:rPr lang="en-CA" altLang="en-US" sz="1800" kern="0" dirty="0">
                <a:solidFill>
                  <a:srgbClr val="000000"/>
                </a:solidFill>
              </a:rPr>
              <a:t>General Overview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57" y="713657"/>
            <a:ext cx="1419943" cy="1419943"/>
          </a:xfrm>
          <a:prstGeom prst="rect">
            <a:avLst/>
          </a:prstGeom>
        </p:spPr>
      </p:pic>
    </p:spTree>
    <p:extLst>
      <p:ext uri="{BB962C8B-B14F-4D97-AF65-F5344CB8AC3E}">
        <p14:creationId xmlns:p14="http://schemas.microsoft.com/office/powerpoint/2010/main" val="18630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drivers: </a:t>
            </a:r>
            <a:endParaRPr lang="en-GB" dirty="0"/>
          </a:p>
        </p:txBody>
      </p:sp>
      <p:sp>
        <p:nvSpPr>
          <p:cNvPr id="3" name="Content Placeholder 2"/>
          <p:cNvSpPr>
            <a:spLocks noGrp="1"/>
          </p:cNvSpPr>
          <p:nvPr>
            <p:ph idx="1"/>
          </p:nvPr>
        </p:nvSpPr>
        <p:spPr>
          <a:xfrm>
            <a:off x="468313" y="1355725"/>
            <a:ext cx="8229600" cy="5121275"/>
          </a:xfrm>
        </p:spPr>
        <p:txBody>
          <a:bodyPr/>
          <a:lstStyle/>
          <a:p>
            <a:r>
              <a:rPr lang="en-US" sz="2000" dirty="0"/>
              <a:t>Data Management</a:t>
            </a:r>
          </a:p>
          <a:p>
            <a:pPr lvl="1"/>
            <a:endParaRPr lang="en-US" sz="2000" i="1" dirty="0"/>
          </a:p>
          <a:p>
            <a:pPr lvl="1"/>
            <a:endParaRPr lang="en-US" sz="2000" i="1" dirty="0"/>
          </a:p>
          <a:p>
            <a:pPr lvl="1"/>
            <a:endParaRPr lang="en-US" sz="2000" i="1" dirty="0"/>
          </a:p>
          <a:p>
            <a:pPr lvl="1"/>
            <a:endParaRPr lang="en-US" sz="2000" i="1" dirty="0"/>
          </a:p>
          <a:p>
            <a:pPr lvl="1"/>
            <a:endParaRPr lang="en-US" sz="2000" i="1" dirty="0"/>
          </a:p>
          <a:p>
            <a:pPr lvl="1"/>
            <a:endParaRPr lang="en-US" sz="2000" i="1" dirty="0"/>
          </a:p>
          <a:p>
            <a:pPr lvl="1"/>
            <a:endParaRPr lang="en-US" sz="2000" i="1" dirty="0"/>
          </a:p>
          <a:p>
            <a:pPr lvl="1"/>
            <a:endParaRPr lang="en-US" sz="2000" i="1" dirty="0"/>
          </a:p>
          <a:p>
            <a:r>
              <a:rPr lang="en-US" sz="2000" dirty="0"/>
              <a:t>Better data quality and cost reduction at the source, thanks to better performing tools and processes, will boost breeding programs’ efficiency in their capacity to deliver more crop varieties to farmers locally.</a:t>
            </a:r>
          </a:p>
        </p:txBody>
      </p:sp>
      <p:sp>
        <p:nvSpPr>
          <p:cNvPr id="4" name="TextBox 3"/>
          <p:cNvSpPr txBox="1"/>
          <p:nvPr/>
        </p:nvSpPr>
        <p:spPr>
          <a:xfrm>
            <a:off x="762000" y="1752600"/>
            <a:ext cx="3886200" cy="2862322"/>
          </a:xfrm>
          <a:prstGeom prst="rect">
            <a:avLst/>
          </a:prstGeom>
          <a:noFill/>
        </p:spPr>
        <p:txBody>
          <a:bodyPr wrap="square" rtlCol="0">
            <a:spAutoFit/>
          </a:bodyPr>
          <a:lstStyle/>
          <a:p>
            <a:pPr marL="60325" lvl="1"/>
            <a:r>
              <a:rPr lang="en-US" sz="2000" b="1" i="1" dirty="0">
                <a:solidFill>
                  <a:schemeClr val="accent6"/>
                </a:solidFill>
              </a:rPr>
              <a:t>80% of a scientist's effort </a:t>
            </a:r>
            <a:r>
              <a:rPr lang="en-US" sz="2000" i="1" dirty="0"/>
              <a:t>is spent discovering, acquiring, documenting, transforming, and integrating data, whereas only 20% of the effort is devoted to more intellectually stimulating pursuits such as analysis, visualization, and making new                      discoveries.</a:t>
            </a:r>
            <a:endParaRPr lang="en-US" sz="2000" dirty="0"/>
          </a:p>
        </p:txBody>
      </p:sp>
      <p:sp>
        <p:nvSpPr>
          <p:cNvPr id="5" name="Rectangle 4"/>
          <p:cNvSpPr/>
          <p:nvPr/>
        </p:nvSpPr>
        <p:spPr>
          <a:xfrm>
            <a:off x="4953000" y="1752600"/>
            <a:ext cx="3810000" cy="2246769"/>
          </a:xfrm>
          <a:prstGeom prst="rect">
            <a:avLst/>
          </a:prstGeom>
        </p:spPr>
        <p:txBody>
          <a:bodyPr wrap="square">
            <a:spAutoFit/>
          </a:bodyPr>
          <a:lstStyle/>
          <a:p>
            <a:pPr marL="0" lvl="1"/>
            <a:r>
              <a:rPr lang="en-US" sz="2000" i="1" dirty="0"/>
              <a:t>The business </a:t>
            </a:r>
            <a:r>
              <a:rPr lang="en-US" sz="2000" b="1" i="1" dirty="0">
                <a:solidFill>
                  <a:schemeClr val="accent6"/>
                </a:solidFill>
              </a:rPr>
              <a:t>cost of poor quality data may be as high as 15-25% of an organization's revenue</a:t>
            </a:r>
            <a:r>
              <a:rPr lang="en-US" sz="2000" i="1" dirty="0"/>
              <a:t>, and as much as 50% of the typical IT budget may be spent in "information scrap and rework".</a:t>
            </a:r>
            <a:endParaRPr lang="en-US" sz="2000" dirty="0"/>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327025"/>
            <a:ext cx="1121118" cy="1121118"/>
          </a:xfrm>
          <a:prstGeom prst="rect">
            <a:avLst/>
          </a:prstGeom>
        </p:spPr>
      </p:pic>
    </p:spTree>
    <p:extLst>
      <p:ext uri="{BB962C8B-B14F-4D97-AF65-F5344CB8AC3E}">
        <p14:creationId xmlns:p14="http://schemas.microsoft.com/office/powerpoint/2010/main" val="313659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Key drivers: </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468313" y="1355725"/>
            <a:ext cx="8229600" cy="5121275"/>
          </a:xfrm>
        </p:spPr>
        <p:txBody>
          <a:bodyPr/>
          <a:lstStyle/>
          <a:p>
            <a:r>
              <a:rPr lang="en-US" sz="2000" dirty="0"/>
              <a:t>Networks and local services</a:t>
            </a:r>
          </a:p>
          <a:p>
            <a:pPr lvl="1"/>
            <a:endParaRPr lang="en-US" sz="2000" i="1" dirty="0"/>
          </a:p>
          <a:p>
            <a:pPr lvl="1"/>
            <a:endParaRPr lang="en-US" sz="2000" i="1" dirty="0"/>
          </a:p>
          <a:p>
            <a:pPr lvl="1"/>
            <a:endParaRPr lang="en-US" sz="2000" i="1" dirty="0"/>
          </a:p>
          <a:p>
            <a:pPr lvl="1"/>
            <a:endParaRPr lang="en-US" sz="2000" i="1" dirty="0"/>
          </a:p>
          <a:p>
            <a:pPr lvl="1"/>
            <a:endParaRPr lang="en-US" sz="2000" i="1" dirty="0"/>
          </a:p>
          <a:p>
            <a:pPr marL="457200" lvl="1" indent="0">
              <a:buNone/>
            </a:pPr>
            <a:endParaRPr lang="en-US" sz="2000" i="1" dirty="0"/>
          </a:p>
          <a:p>
            <a:r>
              <a:rPr lang="en-US" sz="2000" dirty="0"/>
              <a:t>Developing technology is the easy part… we have to find efficient and scalable ways to make sure that would-be users are supported in taking it up. Engaging employees by focusing on their mind-sets and behavior is the primary success factor for growth and widespread adoption of new platforms.</a:t>
            </a:r>
          </a:p>
          <a:p>
            <a:endParaRPr lang="en-US" sz="2000" dirty="0"/>
          </a:p>
        </p:txBody>
      </p:sp>
      <p:sp>
        <p:nvSpPr>
          <p:cNvPr id="4" name="TextBox 3"/>
          <p:cNvSpPr txBox="1"/>
          <p:nvPr/>
        </p:nvSpPr>
        <p:spPr>
          <a:xfrm>
            <a:off x="762000" y="1752600"/>
            <a:ext cx="3886200" cy="1754326"/>
          </a:xfrm>
          <a:prstGeom prst="rect">
            <a:avLst/>
          </a:prstGeom>
          <a:noFill/>
        </p:spPr>
        <p:txBody>
          <a:bodyPr wrap="square" rtlCol="0">
            <a:spAutoFit/>
          </a:bodyPr>
          <a:lstStyle/>
          <a:p>
            <a:pPr marL="60325"/>
            <a:r>
              <a:rPr lang="en-US" i="1" dirty="0"/>
              <a:t>An astounding </a:t>
            </a:r>
            <a:r>
              <a:rPr lang="en-US" b="1" i="1" dirty="0">
                <a:solidFill>
                  <a:schemeClr val="accent6"/>
                </a:solidFill>
              </a:rPr>
              <a:t>66% of information system projects fail</a:t>
            </a:r>
            <a:r>
              <a:rPr lang="en-US" i="1" dirty="0"/>
              <a:t>, are cancelled or a challenged due to failure of most IS/IT interventions to effectively integrate employee adoption issues.</a:t>
            </a:r>
            <a:endParaRPr lang="en-US" sz="1400" dirty="0"/>
          </a:p>
        </p:txBody>
      </p:sp>
      <p:sp>
        <p:nvSpPr>
          <p:cNvPr id="5" name="Rectangle 4"/>
          <p:cNvSpPr/>
          <p:nvPr/>
        </p:nvSpPr>
        <p:spPr>
          <a:xfrm>
            <a:off x="4953000" y="1752600"/>
            <a:ext cx="3810000" cy="2031325"/>
          </a:xfrm>
          <a:prstGeom prst="rect">
            <a:avLst/>
          </a:prstGeom>
        </p:spPr>
        <p:txBody>
          <a:bodyPr wrap="square">
            <a:spAutoFit/>
          </a:bodyPr>
          <a:lstStyle/>
          <a:p>
            <a:r>
              <a:rPr lang="en-US" i="1" dirty="0"/>
              <a:t>When leaders ensure that frontline staff members feel a sense of  ownership, the results show a </a:t>
            </a:r>
            <a:r>
              <a:rPr lang="en-US" b="1" i="1" dirty="0">
                <a:solidFill>
                  <a:schemeClr val="accent6"/>
                </a:solidFill>
              </a:rPr>
              <a:t>70% success rate for transformations</a:t>
            </a:r>
            <a:r>
              <a:rPr lang="en-US" i="1" dirty="0"/>
              <a:t>.  Furthermore, 60% of the extremely successful change initiatives focus mostly on </a:t>
            </a:r>
            <a:r>
              <a:rPr lang="en-US" b="1" i="1" dirty="0">
                <a:solidFill>
                  <a:schemeClr val="accent6"/>
                </a:solidFill>
              </a:rPr>
              <a:t>changing mind-sets</a:t>
            </a:r>
            <a:r>
              <a:rPr lang="en-US" i="1" dirty="0"/>
              <a:t>.</a:t>
            </a:r>
            <a:endParaRPr lang="en-US" sz="1400" dirty="0"/>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0287" y="208756"/>
            <a:ext cx="1306513" cy="1306513"/>
          </a:xfrm>
          <a:prstGeom prst="rect">
            <a:avLst/>
          </a:prstGeom>
        </p:spPr>
      </p:pic>
    </p:spTree>
    <p:extLst>
      <p:ext uri="{BB962C8B-B14F-4D97-AF65-F5344CB8AC3E}">
        <p14:creationId xmlns:p14="http://schemas.microsoft.com/office/powerpoint/2010/main" val="327665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Key drivers: </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468313" y="1355725"/>
            <a:ext cx="8229600" cy="5121275"/>
          </a:xfrm>
        </p:spPr>
        <p:txBody>
          <a:bodyPr/>
          <a:lstStyle/>
          <a:p>
            <a:r>
              <a:rPr lang="en-US" sz="2000" dirty="0"/>
              <a:t>Molecular breeding</a:t>
            </a:r>
          </a:p>
          <a:p>
            <a:pPr lvl="1"/>
            <a:endParaRPr lang="en-US" sz="2000" i="1" dirty="0"/>
          </a:p>
          <a:p>
            <a:pPr lvl="1"/>
            <a:endParaRPr lang="en-US" sz="2000" i="1" dirty="0"/>
          </a:p>
          <a:p>
            <a:pPr lvl="1"/>
            <a:endParaRPr lang="en-US" sz="2000" i="1" dirty="0"/>
          </a:p>
          <a:p>
            <a:pPr lvl="1"/>
            <a:endParaRPr lang="en-US" sz="2000" i="1" dirty="0"/>
          </a:p>
          <a:p>
            <a:pPr marL="457200" lvl="1" indent="0">
              <a:buNone/>
            </a:pPr>
            <a:endParaRPr lang="en-US" sz="2000" i="1" dirty="0"/>
          </a:p>
          <a:p>
            <a:pPr marL="457200" lvl="1" indent="0">
              <a:buNone/>
            </a:pPr>
            <a:endParaRPr lang="en-US" sz="2000" i="1" dirty="0"/>
          </a:p>
          <a:p>
            <a:pPr marL="457200" lvl="1" indent="0">
              <a:buNone/>
            </a:pPr>
            <a:endParaRPr lang="en-US" sz="2000" i="1" dirty="0"/>
          </a:p>
          <a:p>
            <a:r>
              <a:rPr lang="en-US" sz="2000" dirty="0"/>
              <a:t>Phenotypic selection can be greatly enhanced by the use of markers, especially for complex traits easily affected by the environment. Their integration maximizes net value, making for an increasingly attractive economic proposition</a:t>
            </a:r>
            <a:r>
              <a:rPr lang="en-US" sz="2000" i="1" dirty="0"/>
              <a:t>.</a:t>
            </a:r>
            <a:endParaRPr lang="en-US" sz="2000" dirty="0"/>
          </a:p>
        </p:txBody>
      </p:sp>
      <p:sp>
        <p:nvSpPr>
          <p:cNvPr id="4" name="TextBox 3"/>
          <p:cNvSpPr txBox="1"/>
          <p:nvPr/>
        </p:nvSpPr>
        <p:spPr>
          <a:xfrm>
            <a:off x="762000" y="1752600"/>
            <a:ext cx="3886200" cy="2031325"/>
          </a:xfrm>
          <a:prstGeom prst="rect">
            <a:avLst/>
          </a:prstGeom>
          <a:noFill/>
        </p:spPr>
        <p:txBody>
          <a:bodyPr wrap="square" rtlCol="0">
            <a:spAutoFit/>
          </a:bodyPr>
          <a:lstStyle/>
          <a:p>
            <a:pPr marL="60325"/>
            <a:r>
              <a:rPr lang="en-US" i="1" dirty="0"/>
              <a:t>MABC is estimated to </a:t>
            </a:r>
            <a:r>
              <a:rPr lang="en-US" b="1" i="1" dirty="0">
                <a:solidFill>
                  <a:schemeClr val="accent6"/>
                </a:solidFill>
              </a:rPr>
              <a:t>have saved at least 2-3 years </a:t>
            </a:r>
            <a:r>
              <a:rPr lang="en-US" i="1" dirty="0"/>
              <a:t>in the development of the submergence gene for rice in Asia, resulting in  significant incremental benefits in the range of  </a:t>
            </a:r>
            <a:r>
              <a:rPr lang="en-US" b="1" i="1" dirty="0">
                <a:solidFill>
                  <a:schemeClr val="accent6"/>
                </a:solidFill>
              </a:rPr>
              <a:t>USD 300 to 800 million</a:t>
            </a:r>
            <a:r>
              <a:rPr lang="en-US" i="1" dirty="0"/>
              <a:t>.</a:t>
            </a:r>
            <a:endParaRPr lang="en-US" sz="1400" dirty="0"/>
          </a:p>
        </p:txBody>
      </p:sp>
      <p:sp>
        <p:nvSpPr>
          <p:cNvPr id="5" name="Rectangle 4"/>
          <p:cNvSpPr/>
          <p:nvPr/>
        </p:nvSpPr>
        <p:spPr>
          <a:xfrm>
            <a:off x="4953000" y="1752600"/>
            <a:ext cx="3810000" cy="2308324"/>
          </a:xfrm>
          <a:prstGeom prst="rect">
            <a:avLst/>
          </a:prstGeom>
        </p:spPr>
        <p:txBody>
          <a:bodyPr wrap="square">
            <a:spAutoFit/>
          </a:bodyPr>
          <a:lstStyle/>
          <a:p>
            <a:r>
              <a:rPr lang="en-US" i="1" dirty="0"/>
              <a:t>In Nigeria, Ghana and Uganda, marker-assisted breeding is estimated to </a:t>
            </a:r>
            <a:r>
              <a:rPr lang="en-US" b="1" i="1" dirty="0">
                <a:solidFill>
                  <a:schemeClr val="accent6"/>
                </a:solidFill>
              </a:rPr>
              <a:t>have saved at least 4 years</a:t>
            </a:r>
            <a:r>
              <a:rPr lang="en-US" i="1" dirty="0">
                <a:solidFill>
                  <a:schemeClr val="accent6"/>
                </a:solidFill>
              </a:rPr>
              <a:t> </a:t>
            </a:r>
            <a:r>
              <a:rPr lang="en-US" i="1" dirty="0"/>
              <a:t>in the breeding cycle for cassava varieties resistant to pests, which will result in incremental net benefits over 25 years in the range of  </a:t>
            </a:r>
            <a:r>
              <a:rPr lang="en-US" b="1" i="1" dirty="0">
                <a:solidFill>
                  <a:schemeClr val="accent6"/>
                </a:solidFill>
              </a:rPr>
              <a:t>USD 34 to 800 million</a:t>
            </a:r>
            <a:endParaRPr lang="en-US" dirty="0">
              <a:solidFill>
                <a:schemeClr val="accent6"/>
              </a:solidFill>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6313" y="76200"/>
            <a:ext cx="1371600" cy="1371600"/>
          </a:xfrm>
          <a:prstGeom prst="rect">
            <a:avLst/>
          </a:prstGeom>
        </p:spPr>
      </p:pic>
    </p:spTree>
    <p:extLst>
      <p:ext uri="{BB962C8B-B14F-4D97-AF65-F5344CB8AC3E}">
        <p14:creationId xmlns:p14="http://schemas.microsoft.com/office/powerpoint/2010/main" val="109250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Products &amp; Services</a:t>
            </a:r>
          </a:p>
        </p:txBody>
      </p:sp>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1" r="1850" b="48024"/>
          <a:stretch/>
        </p:blipFill>
        <p:spPr>
          <a:xfrm>
            <a:off x="3657600" y="4003324"/>
            <a:ext cx="5410200" cy="2854676"/>
          </a:xfrm>
          <a:prstGeom prst="rect">
            <a:avLst/>
          </a:prstGeom>
        </p:spPr>
      </p:pic>
    </p:spTree>
    <p:extLst>
      <p:ext uri="{BB962C8B-B14F-4D97-AF65-F5344CB8AC3E}">
        <p14:creationId xmlns:p14="http://schemas.microsoft.com/office/powerpoint/2010/main" val="377736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8313" y="533400"/>
            <a:ext cx="8229600" cy="5638801"/>
          </a:xfrm>
        </p:spPr>
        <p:txBody>
          <a:bodyPr/>
          <a:lstStyle/>
          <a:p>
            <a:pPr marL="0" indent="0">
              <a:spcAft>
                <a:spcPts val="600"/>
              </a:spcAft>
              <a:buNone/>
            </a:pPr>
            <a:endParaRPr lang="en-GB" sz="2000" b="0" dirty="0">
              <a:solidFill>
                <a:schemeClr val="accent3">
                  <a:lumMod val="60000"/>
                  <a:lumOff val="40000"/>
                </a:schemeClr>
              </a:solidFill>
            </a:endParaRPr>
          </a:p>
          <a:p>
            <a:pPr marL="0" indent="0">
              <a:spcAft>
                <a:spcPts val="600"/>
              </a:spcAft>
              <a:buNone/>
            </a:pPr>
            <a:r>
              <a:rPr lang="en-GB" sz="2000" b="0" dirty="0">
                <a:solidFill>
                  <a:schemeClr val="accent2"/>
                </a:solidFill>
              </a:rPr>
              <a:t>www.integratedbreeding.net</a:t>
            </a:r>
            <a:endParaRPr lang="en-US" sz="2000" b="0" dirty="0">
              <a:solidFill>
                <a:schemeClr val="accent2"/>
              </a:solidFill>
            </a:endParaRPr>
          </a:p>
          <a:p>
            <a:pPr marL="461963" lvl="1" indent="-292100">
              <a:spcBef>
                <a:spcPts val="1200"/>
              </a:spcBef>
              <a:spcAft>
                <a:spcPts val="600"/>
              </a:spcAft>
              <a:tabLst>
                <a:tab pos="461963" algn="l"/>
              </a:tabLst>
            </a:pPr>
            <a:r>
              <a:rPr lang="en-US" sz="1400" b="1" dirty="0">
                <a:solidFill>
                  <a:schemeClr val="accent2"/>
                </a:solidFill>
              </a:rPr>
              <a:t>SOFTWARE:</a:t>
            </a:r>
            <a:r>
              <a:rPr lang="en-US" sz="1400" b="0" dirty="0">
                <a:solidFill>
                  <a:schemeClr val="accent3">
                    <a:lumMod val="60000"/>
                    <a:lumOff val="40000"/>
                  </a:schemeClr>
                </a:solidFill>
              </a:rPr>
              <a:t> </a:t>
            </a:r>
            <a:r>
              <a:rPr lang="en-US" sz="1400" b="0" dirty="0"/>
              <a:t>a suite of integrated applications</a:t>
            </a:r>
            <a:r>
              <a:rPr lang="en-US" sz="1400" dirty="0"/>
              <a:t> – </a:t>
            </a:r>
            <a:r>
              <a:rPr lang="en-US" sz="1400" b="0" dirty="0"/>
              <a:t>the Breeding Management System (BMS) – partner plugins, and a directory of third-party solutions</a:t>
            </a:r>
          </a:p>
          <a:p>
            <a:pPr marL="461963" lvl="1" indent="-292100">
              <a:spcAft>
                <a:spcPts val="600"/>
              </a:spcAft>
              <a:tabLst>
                <a:tab pos="461963" algn="l"/>
              </a:tabLst>
            </a:pPr>
            <a:r>
              <a:rPr lang="en-US" sz="1400" b="1" dirty="0">
                <a:solidFill>
                  <a:schemeClr val="accent2"/>
                </a:solidFill>
              </a:rPr>
              <a:t>SUPPORT:</a:t>
            </a:r>
            <a:r>
              <a:rPr lang="en-US" sz="1400" b="1" dirty="0">
                <a:solidFill>
                  <a:schemeClr val="accent3">
                    <a:lumMod val="60000"/>
                    <a:lumOff val="40000"/>
                  </a:schemeClr>
                </a:solidFill>
              </a:rPr>
              <a:t> </a:t>
            </a:r>
            <a:r>
              <a:rPr lang="en-US" sz="1400" dirty="0"/>
              <a:t>breeding and technical support, social networks and community spaces</a:t>
            </a:r>
          </a:p>
          <a:p>
            <a:pPr marL="461963" lvl="1" indent="-292100">
              <a:spcAft>
                <a:spcPts val="600"/>
              </a:spcAft>
              <a:tabLst>
                <a:tab pos="461963" algn="l"/>
              </a:tabLst>
            </a:pPr>
            <a:r>
              <a:rPr lang="en-US" sz="1400" b="1" dirty="0">
                <a:solidFill>
                  <a:schemeClr val="accent2"/>
                </a:solidFill>
              </a:rPr>
              <a:t>SERVICES:</a:t>
            </a:r>
            <a:r>
              <a:rPr lang="en-US" sz="1400" b="0" dirty="0">
                <a:solidFill>
                  <a:schemeClr val="accent3">
                    <a:lumMod val="60000"/>
                    <a:lumOff val="40000"/>
                  </a:schemeClr>
                </a:solidFill>
              </a:rPr>
              <a:t> </a:t>
            </a:r>
            <a:r>
              <a:rPr lang="en-US" sz="1400" b="0" dirty="0"/>
              <a:t>a network of service providers for genotyping</a:t>
            </a:r>
            <a:r>
              <a:rPr lang="en-US" sz="1400" dirty="0"/>
              <a:t>, phenotyping, location analysis, climate maps and more</a:t>
            </a:r>
            <a:endParaRPr lang="en-US" sz="1400" b="0" dirty="0"/>
          </a:p>
          <a:p>
            <a:pPr marL="461963" lvl="1" indent="-292100">
              <a:spcAft>
                <a:spcPts val="600"/>
              </a:spcAft>
              <a:tabLst>
                <a:tab pos="461963" algn="l"/>
              </a:tabLst>
            </a:pPr>
            <a:r>
              <a:rPr lang="en-US" sz="1400" b="1" dirty="0">
                <a:solidFill>
                  <a:schemeClr val="accent2"/>
                </a:solidFill>
              </a:rPr>
              <a:t>PRODUCTS:</a:t>
            </a:r>
            <a:r>
              <a:rPr lang="en-US" sz="1400" b="1" dirty="0"/>
              <a:t> </a:t>
            </a:r>
            <a:r>
              <a:rPr lang="en-US" sz="1400" b="0" dirty="0"/>
              <a:t>breeding materials and related information for a broad range of crops, including germplasm, trait dictionaries and predictive markers</a:t>
            </a:r>
            <a:endParaRPr lang="en-US" sz="1400" dirty="0"/>
          </a:p>
          <a:p>
            <a:pPr marL="461963" lvl="1" indent="-292100">
              <a:spcAft>
                <a:spcPts val="600"/>
              </a:spcAft>
              <a:tabLst>
                <a:tab pos="461963" algn="l"/>
              </a:tabLst>
            </a:pPr>
            <a:r>
              <a:rPr lang="en-US" sz="1400" b="1" dirty="0">
                <a:solidFill>
                  <a:schemeClr val="accent2"/>
                </a:solidFill>
              </a:rPr>
              <a:t>KNOWLEDGE</a:t>
            </a:r>
            <a:r>
              <a:rPr lang="en-US" sz="1400" dirty="0">
                <a:solidFill>
                  <a:schemeClr val="accent2"/>
                </a:solidFill>
              </a:rPr>
              <a:t>:</a:t>
            </a:r>
            <a:r>
              <a:rPr lang="en-US" sz="1400" dirty="0"/>
              <a:t> training courses &amp; workshops                                                                                                      e-modules, technical documentation                                                                                                                       and tutorials, and online resources</a:t>
            </a:r>
            <a:endParaRPr lang="en-US" sz="1400" b="0" dirty="0"/>
          </a:p>
        </p:txBody>
      </p:sp>
      <p:sp>
        <p:nvSpPr>
          <p:cNvPr id="4" name="TextBox 3"/>
          <p:cNvSpPr txBox="1"/>
          <p:nvPr/>
        </p:nvSpPr>
        <p:spPr>
          <a:xfrm>
            <a:off x="479199" y="253426"/>
            <a:ext cx="3657796" cy="769441"/>
          </a:xfrm>
          <a:prstGeom prst="rect">
            <a:avLst/>
          </a:prstGeom>
          <a:noFill/>
        </p:spPr>
        <p:txBody>
          <a:bodyPr wrap="none" rtlCol="0">
            <a:spAutoFit/>
          </a:bodyPr>
          <a:lstStyle/>
          <a:p>
            <a:r>
              <a:rPr lang="en-US" sz="4400" dirty="0"/>
              <a:t>Our core offer</a:t>
            </a:r>
            <a:endParaRPr lang="en-US"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grpSp>
        <p:nvGrpSpPr>
          <p:cNvPr id="6" name="Group 5"/>
          <p:cNvGrpSpPr/>
          <p:nvPr/>
        </p:nvGrpSpPr>
        <p:grpSpPr>
          <a:xfrm>
            <a:off x="3429000" y="3881007"/>
            <a:ext cx="5497513" cy="2976993"/>
            <a:chOff x="3429000" y="3881007"/>
            <a:chExt cx="5497513" cy="2976993"/>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9000" y="3881007"/>
              <a:ext cx="5410200" cy="2976993"/>
            </a:xfrm>
            <a:prstGeom prst="rect">
              <a:avLst/>
            </a:prstGeom>
          </p:spPr>
        </p:pic>
        <p:sp>
          <p:nvSpPr>
            <p:cNvPr id="5" name="TextBox 4"/>
            <p:cNvSpPr txBox="1"/>
            <p:nvPr/>
          </p:nvSpPr>
          <p:spPr>
            <a:xfrm>
              <a:off x="6781800" y="6172201"/>
              <a:ext cx="2144713" cy="215444"/>
            </a:xfrm>
            <a:prstGeom prst="rect">
              <a:avLst/>
            </a:prstGeom>
            <a:noFill/>
          </p:spPr>
          <p:txBody>
            <a:bodyPr wrap="square" rtlCol="0">
              <a:spAutoFit/>
            </a:bodyPr>
            <a:lstStyle/>
            <a:p>
              <a:r>
                <a:rPr lang="en-US" sz="800" dirty="0"/>
                <a:t>Credit (photo in tablet: </a:t>
              </a:r>
              <a:r>
                <a:rPr lang="en-US" sz="800" dirty="0" err="1"/>
                <a:t>N.Palmer</a:t>
              </a:r>
              <a:r>
                <a:rPr lang="en-US" sz="800" dirty="0"/>
                <a:t>/CIAT</a:t>
              </a:r>
            </a:p>
          </p:txBody>
        </p:sp>
      </p:grpSp>
    </p:spTree>
    <p:extLst>
      <p:ext uri="{BB962C8B-B14F-4D97-AF65-F5344CB8AC3E}">
        <p14:creationId xmlns:p14="http://schemas.microsoft.com/office/powerpoint/2010/main" val="414305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894284"/>
            <a:ext cx="8229600" cy="4968875"/>
          </a:xfrm>
        </p:spPr>
        <p:txBody>
          <a:bodyPr/>
          <a:lstStyle/>
          <a:p>
            <a:pPr marL="0" indent="0">
              <a:buNone/>
            </a:pPr>
            <a:r>
              <a:rPr lang="en-GB" sz="2000" dirty="0">
                <a:solidFill>
                  <a:schemeClr val="accent2"/>
                </a:solidFill>
                <a:latin typeface="Ebrima" panose="02000000000000000000" pitchFamily="2" charset="0"/>
                <a:ea typeface="Ebrima" panose="02000000000000000000" pitchFamily="2" charset="0"/>
                <a:cs typeface="Ebrima" panose="02000000000000000000" pitchFamily="2" charset="0"/>
              </a:rPr>
              <a:t>A suite of interconnected software applications specifically designed to help breeders manage their day-to-day activities:</a:t>
            </a:r>
            <a:endParaRPr lang="en-US" sz="2000"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grpSp>
        <p:nvGrpSpPr>
          <p:cNvPr id="4" name="Group 3"/>
          <p:cNvGrpSpPr/>
          <p:nvPr/>
        </p:nvGrpSpPr>
        <p:grpSpPr>
          <a:xfrm>
            <a:off x="2347062" y="2057400"/>
            <a:ext cx="4441429" cy="4236351"/>
            <a:chOff x="2347062" y="2057400"/>
            <a:chExt cx="4441429" cy="4236351"/>
          </a:xfrm>
          <a:solidFill>
            <a:schemeClr val="accent3">
              <a:lumMod val="60000"/>
              <a:lumOff val="40000"/>
            </a:schemeClr>
          </a:solidFill>
        </p:grpSpPr>
        <p:sp>
          <p:nvSpPr>
            <p:cNvPr id="28" name="Donut 27"/>
            <p:cNvSpPr/>
            <p:nvPr/>
          </p:nvSpPr>
          <p:spPr>
            <a:xfrm>
              <a:off x="2576801" y="2236231"/>
              <a:ext cx="3996143" cy="3857968"/>
            </a:xfrm>
            <a:prstGeom prst="donut">
              <a:avLst>
                <a:gd name="adj" fmla="val 19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sp>
          <p:nvSpPr>
            <p:cNvPr id="24" name="Down Arrow 23"/>
            <p:cNvSpPr/>
            <p:nvPr/>
          </p:nvSpPr>
          <p:spPr>
            <a:xfrm>
              <a:off x="5514061" y="3736979"/>
              <a:ext cx="1274430" cy="11355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9" name="Down Arrow 28"/>
            <p:cNvSpPr/>
            <p:nvPr/>
          </p:nvSpPr>
          <p:spPr>
            <a:xfrm rot="5195706">
              <a:off x="4045439" y="5090757"/>
              <a:ext cx="1197878" cy="120810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0" name="Down Arrow 29"/>
            <p:cNvSpPr/>
            <p:nvPr/>
          </p:nvSpPr>
          <p:spPr>
            <a:xfrm rot="21141127" flipV="1">
              <a:off x="2347062" y="3651864"/>
              <a:ext cx="1274430" cy="11355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1" name="Down Arrow 30"/>
            <p:cNvSpPr/>
            <p:nvPr/>
          </p:nvSpPr>
          <p:spPr>
            <a:xfrm rot="16200000">
              <a:off x="3950089" y="2052284"/>
              <a:ext cx="1197878" cy="120810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grpSp>
        <p:nvGrpSpPr>
          <p:cNvPr id="6" name="Group 5"/>
          <p:cNvGrpSpPr/>
          <p:nvPr/>
        </p:nvGrpSpPr>
        <p:grpSpPr>
          <a:xfrm>
            <a:off x="571500" y="2362552"/>
            <a:ext cx="8001000" cy="3363070"/>
            <a:chOff x="571500" y="2362552"/>
            <a:chExt cx="8001000" cy="3363070"/>
          </a:xfrm>
        </p:grpSpPr>
        <p:grpSp>
          <p:nvGrpSpPr>
            <p:cNvPr id="49" name="Group 48"/>
            <p:cNvGrpSpPr/>
            <p:nvPr/>
          </p:nvGrpSpPr>
          <p:grpSpPr>
            <a:xfrm>
              <a:off x="768246" y="2362552"/>
              <a:ext cx="2764809" cy="1330365"/>
              <a:chOff x="395536" y="1916832"/>
              <a:chExt cx="3035718" cy="1569660"/>
            </a:xfrm>
          </p:grpSpPr>
          <p:sp>
            <p:nvSpPr>
              <p:cNvPr id="5" name="Rectangle 4"/>
              <p:cNvSpPr/>
              <p:nvPr/>
            </p:nvSpPr>
            <p:spPr>
              <a:xfrm>
                <a:off x="395536" y="1916832"/>
                <a:ext cx="2304256" cy="1569660"/>
              </a:xfrm>
              <a:prstGeom prst="rect">
                <a:avLst/>
              </a:prstGeom>
            </p:spPr>
            <p:txBody>
              <a:bodyPr wrap="square">
                <a:spAutoFit/>
              </a:bodyPr>
              <a:lstStyle/>
              <a:p>
                <a:pPr marL="0" lvl="1" fontAlgn="base">
                  <a:spcBef>
                    <a:spcPct val="0"/>
                  </a:spcBef>
                  <a:spcAft>
                    <a:spcPct val="0"/>
                  </a:spcAft>
                </a:pPr>
                <a:r>
                  <a:rPr lang="fr-CA" sz="1200" b="1" dirty="0">
                    <a:solidFill>
                      <a:srgbClr val="000000"/>
                    </a:solidFill>
                    <a:ea typeface="ＭＳ Ｐゴシック" pitchFamily="34" charset="-128"/>
                  </a:rPr>
                  <a:t>Programme management</a:t>
                </a:r>
                <a:endParaRPr lang="en-US" sz="1200" b="1" dirty="0">
                  <a:solidFill>
                    <a:srgbClr val="000000"/>
                  </a:solidFill>
                  <a:ea typeface="ＭＳ Ｐゴシック" pitchFamily="34" charset="-128"/>
                </a:endParaRPr>
              </a:p>
              <a:p>
                <a:pPr marL="0" lvl="1" fontAlgn="base">
                  <a:spcBef>
                    <a:spcPct val="0"/>
                  </a:spcBef>
                  <a:spcAft>
                    <a:spcPct val="0"/>
                  </a:spcAft>
                </a:pPr>
                <a:r>
                  <a:rPr lang="en-US" sz="1200" dirty="0">
                    <a:solidFill>
                      <a:srgbClr val="000000"/>
                    </a:solidFill>
                    <a:ea typeface="ＭＳ Ｐゴシック" pitchFamily="34" charset="-128"/>
                  </a:rPr>
                  <a:t>Customise preferences and monitor programme activities from the Workbench, a dashboard application with integrated tools to manage and query crop information across the system </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186" y="1961889"/>
                <a:ext cx="917068" cy="1085221"/>
              </a:xfrm>
              <a:prstGeom prst="rect">
                <a:avLst/>
              </a:prstGeom>
            </p:spPr>
          </p:pic>
        </p:grpSp>
        <p:grpSp>
          <p:nvGrpSpPr>
            <p:cNvPr id="50" name="Group 49"/>
            <p:cNvGrpSpPr/>
            <p:nvPr/>
          </p:nvGrpSpPr>
          <p:grpSpPr>
            <a:xfrm>
              <a:off x="571500" y="4559645"/>
              <a:ext cx="2781717" cy="1017339"/>
              <a:chOff x="251520" y="4581128"/>
              <a:chExt cx="3054283" cy="1200329"/>
            </a:xfrm>
          </p:grpSpPr>
          <p:sp>
            <p:nvSpPr>
              <p:cNvPr id="12" name="Rectangle 11"/>
              <p:cNvSpPr/>
              <p:nvPr/>
            </p:nvSpPr>
            <p:spPr>
              <a:xfrm>
                <a:off x="251520" y="4581128"/>
                <a:ext cx="2736304" cy="1200329"/>
              </a:xfrm>
              <a:prstGeom prst="rect">
                <a:avLst/>
              </a:prstGeom>
            </p:spPr>
            <p:txBody>
              <a:bodyPr wrap="square">
                <a:spAutoFit/>
              </a:bodyPr>
              <a:lstStyle/>
              <a:p>
                <a:pPr marL="0" lvl="1" fontAlgn="base">
                  <a:spcBef>
                    <a:spcPct val="0"/>
                  </a:spcBef>
                  <a:spcAft>
                    <a:spcPct val="0"/>
                  </a:spcAft>
                </a:pPr>
                <a:r>
                  <a:rPr lang="en-GB" sz="1200" b="1" dirty="0">
                    <a:solidFill>
                      <a:srgbClr val="000000"/>
                    </a:solidFill>
                    <a:ea typeface="ＭＳ Ｐゴシック" pitchFamily="34" charset="-128"/>
                  </a:rPr>
                  <a:t>Marker-assisted breeding</a:t>
                </a:r>
              </a:p>
              <a:p>
                <a:pPr marL="0" lvl="1" fontAlgn="base">
                  <a:spcBef>
                    <a:spcPct val="0"/>
                  </a:spcBef>
                  <a:spcAft>
                    <a:spcPct val="0"/>
                  </a:spcAft>
                </a:pPr>
                <a:r>
                  <a:rPr lang="en-GB" sz="1200" dirty="0">
                    <a:solidFill>
                      <a:srgbClr val="000000"/>
                    </a:solidFill>
                    <a:ea typeface="ＭＳ Ｐゴシック" pitchFamily="34" charset="-128"/>
                  </a:rPr>
                  <a:t>Select germplasm and design crosses by complementing phenotypic selection with marker technology, for integrated breeding decisions</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4653136"/>
                <a:ext cx="750027" cy="946308"/>
              </a:xfrm>
              <a:prstGeom prst="rect">
                <a:avLst/>
              </a:prstGeom>
            </p:spPr>
          </p:pic>
        </p:grpSp>
        <p:grpSp>
          <p:nvGrpSpPr>
            <p:cNvPr id="48" name="Group 47"/>
            <p:cNvGrpSpPr/>
            <p:nvPr/>
          </p:nvGrpSpPr>
          <p:grpSpPr>
            <a:xfrm>
              <a:off x="5555729" y="2728734"/>
              <a:ext cx="3016771" cy="976486"/>
              <a:chOff x="5508104" y="2050841"/>
              <a:chExt cx="3312369" cy="1152128"/>
            </a:xfrm>
          </p:grpSpPr>
          <p:sp>
            <p:nvSpPr>
              <p:cNvPr id="10" name="Rectangle 9"/>
              <p:cNvSpPr/>
              <p:nvPr/>
            </p:nvSpPr>
            <p:spPr>
              <a:xfrm>
                <a:off x="6588224" y="2050841"/>
                <a:ext cx="2232249" cy="1015663"/>
              </a:xfrm>
              <a:prstGeom prst="rect">
                <a:avLst/>
              </a:prstGeom>
            </p:spPr>
            <p:txBody>
              <a:bodyPr wrap="square">
                <a:spAutoFit/>
              </a:bodyPr>
              <a:lstStyle/>
              <a:p>
                <a:pPr marL="0" lvl="1" fontAlgn="base">
                  <a:spcBef>
                    <a:spcPct val="0"/>
                  </a:spcBef>
                  <a:spcAft>
                    <a:spcPct val="0"/>
                  </a:spcAft>
                </a:pPr>
                <a:r>
                  <a:rPr lang="en-GB" sz="1200" b="1" dirty="0">
                    <a:solidFill>
                      <a:srgbClr val="000000"/>
                    </a:solidFill>
                    <a:ea typeface="ＭＳ Ｐゴシック" pitchFamily="34" charset="-128"/>
                  </a:rPr>
                  <a:t>Breeding activities</a:t>
                </a:r>
              </a:p>
              <a:p>
                <a:pPr marL="0" lvl="1" fontAlgn="base">
                  <a:spcBef>
                    <a:spcPct val="0"/>
                  </a:spcBef>
                  <a:spcAft>
                    <a:spcPct val="0"/>
                  </a:spcAft>
                </a:pPr>
                <a:r>
                  <a:rPr lang="en-GB" sz="1200" dirty="0">
                    <a:solidFill>
                      <a:srgbClr val="000000"/>
                    </a:solidFill>
                    <a:ea typeface="ＭＳ Ｐゴシック" pitchFamily="34" charset="-128"/>
                  </a:rPr>
                  <a:t>Prepare trials and nurseries, manage seed inventories and keep continuous genealogy records season after season</a:t>
                </a:r>
                <a:endParaRPr lang="en-US" sz="1200" dirty="0">
                  <a:solidFill>
                    <a:srgbClr val="000000"/>
                  </a:solidFill>
                  <a:ea typeface="ＭＳ Ｐゴシック" pitchFamily="34" charset="-128"/>
                </a:endParaRP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267797"/>
                <a:ext cx="1156929" cy="935172"/>
              </a:xfrm>
              <a:prstGeom prst="rect">
                <a:avLst/>
              </a:prstGeom>
            </p:spPr>
          </p:pic>
        </p:grpSp>
        <p:grpSp>
          <p:nvGrpSpPr>
            <p:cNvPr id="46" name="Group 45"/>
            <p:cNvGrpSpPr/>
            <p:nvPr/>
          </p:nvGrpSpPr>
          <p:grpSpPr>
            <a:xfrm>
              <a:off x="5574852" y="4864797"/>
              <a:ext cx="2866483" cy="860825"/>
              <a:chOff x="5673117" y="4869160"/>
              <a:chExt cx="3147355" cy="1015663"/>
            </a:xfrm>
          </p:grpSpPr>
          <p:sp>
            <p:nvSpPr>
              <p:cNvPr id="11" name="Rectangle 10"/>
              <p:cNvSpPr/>
              <p:nvPr/>
            </p:nvSpPr>
            <p:spPr>
              <a:xfrm>
                <a:off x="6498467" y="4869160"/>
                <a:ext cx="2322005" cy="1015663"/>
              </a:xfrm>
              <a:prstGeom prst="rect">
                <a:avLst/>
              </a:prstGeom>
            </p:spPr>
            <p:txBody>
              <a:bodyPr wrap="square">
                <a:spAutoFit/>
              </a:bodyPr>
              <a:lstStyle/>
              <a:p>
                <a:pPr marL="0" lvl="1" fontAlgn="base">
                  <a:spcBef>
                    <a:spcPct val="0"/>
                  </a:spcBef>
                  <a:spcAft>
                    <a:spcPct val="0"/>
                  </a:spcAft>
                </a:pPr>
                <a:r>
                  <a:rPr lang="en-GB" sz="1200" b="1" dirty="0">
                    <a:solidFill>
                      <a:srgbClr val="000000"/>
                    </a:solidFill>
                    <a:ea typeface="ＭＳ Ｐゴシック" pitchFamily="34" charset="-128"/>
                  </a:rPr>
                  <a:t>Statistical analysis</a:t>
                </a:r>
              </a:p>
              <a:p>
                <a:pPr marL="0" lvl="1" fontAlgn="base">
                  <a:spcBef>
                    <a:spcPct val="0"/>
                  </a:spcBef>
                  <a:spcAft>
                    <a:spcPct val="0"/>
                  </a:spcAft>
                </a:pPr>
                <a:r>
                  <a:rPr lang="en-GB" sz="1200" dirty="0">
                    <a:solidFill>
                      <a:srgbClr val="000000"/>
                    </a:solidFill>
                    <a:ea typeface="ＭＳ Ｐゴシック" pitchFamily="34" charset="-128"/>
                  </a:rPr>
                  <a:t>Analyse field and lab data with powerful statistics and mixed model comparisons of locations and genotypes</a:t>
                </a:r>
                <a:endParaRPr lang="en-US" sz="1200" dirty="0">
                  <a:solidFill>
                    <a:srgbClr val="000000"/>
                  </a:solidFill>
                  <a:ea typeface="ＭＳ Ｐゴシック" pitchFamily="34" charset="-128"/>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17" y="5126291"/>
                <a:ext cx="812745" cy="678974"/>
              </a:xfrm>
              <a:prstGeom prst="rect">
                <a:avLst/>
              </a:prstGeom>
            </p:spPr>
          </p:pic>
        </p:grpSp>
      </p:grpSp>
      <p:sp>
        <p:nvSpPr>
          <p:cNvPr id="32" name="TextBox 31"/>
          <p:cNvSpPr txBox="1"/>
          <p:nvPr/>
        </p:nvSpPr>
        <p:spPr>
          <a:xfrm>
            <a:off x="457200" y="253426"/>
            <a:ext cx="8606843" cy="707886"/>
          </a:xfrm>
          <a:prstGeom prst="rect">
            <a:avLst/>
          </a:prstGeom>
          <a:noFill/>
        </p:spPr>
        <p:txBody>
          <a:bodyPr wrap="none" rtlCol="0">
            <a:spAutoFit/>
          </a:bodyPr>
          <a:lstStyle/>
          <a:p>
            <a:r>
              <a:rPr lang="en-US" sz="4000" dirty="0">
                <a:latin typeface="Ebrima" panose="02000000000000000000" pitchFamily="2" charset="0"/>
                <a:ea typeface="Ebrima" panose="02000000000000000000" pitchFamily="2" charset="0"/>
                <a:cs typeface="Ebrima" panose="02000000000000000000" pitchFamily="2" charset="0"/>
              </a:rPr>
              <a:t>Breeding Management System (BMS)</a:t>
            </a:r>
            <a:endParaRPr lang="en-US" sz="40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1077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otes-gr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5355" y="762000"/>
            <a:ext cx="381000" cy="409575"/>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grpSp>
        <p:nvGrpSpPr>
          <p:cNvPr id="8" name="Group 7"/>
          <p:cNvGrpSpPr/>
          <p:nvPr/>
        </p:nvGrpSpPr>
        <p:grpSpPr>
          <a:xfrm>
            <a:off x="4445355" y="2819400"/>
            <a:ext cx="4116388" cy="1241425"/>
            <a:chOff x="4799012" y="1894097"/>
            <a:chExt cx="4116388" cy="1241425"/>
          </a:xfrm>
        </p:grpSpPr>
        <p:pic>
          <p:nvPicPr>
            <p:cNvPr id="9" name="Picture 2" descr="CYRIL-alon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124" y="1894097"/>
              <a:ext cx="1057275" cy="1222375"/>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sp>
          <p:nvSpPr>
            <p:cNvPr id="10" name="Line 3"/>
            <p:cNvSpPr>
              <a:spLocks noChangeShapeType="1"/>
            </p:cNvSpPr>
            <p:nvPr/>
          </p:nvSpPr>
          <p:spPr bwMode="auto">
            <a:xfrm>
              <a:off x="4799012" y="3116472"/>
              <a:ext cx="4116388" cy="19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B80F4"/>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12" name="Content Placeholder 2"/>
          <p:cNvSpPr txBox="1">
            <a:spLocks/>
          </p:cNvSpPr>
          <p:nvPr/>
        </p:nvSpPr>
        <p:spPr>
          <a:xfrm>
            <a:off x="4610457" y="890586"/>
            <a:ext cx="3875087" cy="2759075"/>
          </a:xfrm>
          <a:prstGeom prst="rect">
            <a:avLst/>
          </a:prstGeom>
        </p:spPr>
        <p:txBody>
          <a:bodyPr/>
          <a:lstStyle>
            <a:lvl1pPr marL="342900" indent="-342900" algn="l" rtl="0" eaLnBrk="1" fontAlgn="base" hangingPunct="1">
              <a:spcBef>
                <a:spcPct val="20000"/>
              </a:spcBef>
              <a:spcAft>
                <a:spcPct val="0"/>
              </a:spcAft>
              <a:buClr>
                <a:srgbClr val="FF9933"/>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Arial" panose="020B0604020202020204" pitchFamily="34" charset="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3"/>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lr>
                <a:schemeClr val="tx1">
                  <a:lumMod val="75000"/>
                  <a:lumOff val="25000"/>
                </a:schemeClr>
              </a:buClr>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 typeface="Wingdings" pitchFamily="2" charset="2"/>
              <a:buNone/>
            </a:pPr>
            <a:r>
              <a:rPr lang="en-US" sz="1600" b="0" kern="0"/>
              <a:t>It used to take me up to three months before I could analyse the data I had  collected in the field.  Thanks to electronic data capture, I can now  proceed with my analysis on the same day .   </a:t>
            </a:r>
          </a:p>
          <a:p>
            <a:pPr marL="0" indent="0">
              <a:buFont typeface="Wingdings" pitchFamily="2" charset="2"/>
              <a:buNone/>
            </a:pPr>
            <a:r>
              <a:rPr lang="en-US" sz="1600" b="0" kern="0"/>
              <a:t>— Cyril Diatta, sorghum                breeder and  research                   assistant, ISRA, Senegal</a:t>
            </a:r>
            <a:endParaRPr lang="en-US" sz="1600" b="0" kern="0" dirty="0"/>
          </a:p>
        </p:txBody>
      </p:sp>
      <p:pic>
        <p:nvPicPr>
          <p:cNvPr id="16" name="Picture 15"/>
          <p:cNvPicPr>
            <a:picLocks noChangeAspect="1"/>
          </p:cNvPicPr>
          <p:nvPr/>
        </p:nvPicPr>
        <p:blipFill rotWithShape="1">
          <a:blip r:embed="rId4" cstate="print">
            <a:duotone>
              <a:prstClr val="black"/>
              <a:schemeClr val="tx2">
                <a:lumMod val="20000"/>
                <a:lumOff val="80000"/>
                <a:tint val="45000"/>
                <a:satMod val="400000"/>
              </a:schemeClr>
            </a:duotone>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rcRect l="35069" b="43333"/>
          <a:stretch/>
        </p:blipFill>
        <p:spPr>
          <a:xfrm>
            <a:off x="0" y="2971800"/>
            <a:ext cx="4473635" cy="3886200"/>
          </a:xfrm>
          <a:prstGeom prst="rect">
            <a:avLst/>
          </a:prstGeom>
        </p:spPr>
      </p:pic>
    </p:spTree>
    <p:extLst>
      <p:ext uri="{BB962C8B-B14F-4D97-AF65-F5344CB8AC3E}">
        <p14:creationId xmlns:p14="http://schemas.microsoft.com/office/powerpoint/2010/main" val="375173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2057400"/>
            <a:ext cx="9144000" cy="48006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bwMode="auto">
          <a:xfrm>
            <a:off x="609600" y="152400"/>
            <a:ext cx="82296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0">
                <a:solidFill>
                  <a:schemeClr val="accent3"/>
                </a:solidFill>
                <a:latin typeface="+mj-lt"/>
                <a:ea typeface="+mj-ea"/>
                <a:cs typeface="+mj-cs"/>
              </a:defRPr>
            </a:lvl1pPr>
            <a:lvl2pPr algn="l" rtl="0" eaLnBrk="1" fontAlgn="base" hangingPunct="1">
              <a:spcBef>
                <a:spcPct val="0"/>
              </a:spcBef>
              <a:spcAft>
                <a:spcPct val="0"/>
              </a:spcAft>
              <a:defRPr sz="3400">
                <a:solidFill>
                  <a:srgbClr val="215591"/>
                </a:solidFill>
                <a:latin typeface="Arial" charset="0"/>
                <a:cs typeface="Arial" charset="0"/>
              </a:defRPr>
            </a:lvl2pPr>
            <a:lvl3pPr algn="l" rtl="0" eaLnBrk="1" fontAlgn="base" hangingPunct="1">
              <a:spcBef>
                <a:spcPct val="0"/>
              </a:spcBef>
              <a:spcAft>
                <a:spcPct val="0"/>
              </a:spcAft>
              <a:defRPr sz="3400">
                <a:solidFill>
                  <a:srgbClr val="215591"/>
                </a:solidFill>
                <a:latin typeface="Arial" charset="0"/>
                <a:cs typeface="Arial" charset="0"/>
              </a:defRPr>
            </a:lvl3pPr>
            <a:lvl4pPr algn="l" rtl="0" eaLnBrk="1" fontAlgn="base" hangingPunct="1">
              <a:spcBef>
                <a:spcPct val="0"/>
              </a:spcBef>
              <a:spcAft>
                <a:spcPct val="0"/>
              </a:spcAft>
              <a:defRPr sz="3400">
                <a:solidFill>
                  <a:srgbClr val="215591"/>
                </a:solidFill>
                <a:latin typeface="Arial" charset="0"/>
                <a:cs typeface="Arial" charset="0"/>
              </a:defRPr>
            </a:lvl4pPr>
            <a:lvl5pPr algn="l" rtl="0" eaLnBrk="1" fontAlgn="base" hangingPunct="1">
              <a:spcBef>
                <a:spcPct val="0"/>
              </a:spcBef>
              <a:spcAft>
                <a:spcPct val="0"/>
              </a:spcAft>
              <a:defRPr sz="3400">
                <a:solidFill>
                  <a:srgbClr val="215591"/>
                </a:solidFill>
                <a:latin typeface="Arial" charset="0"/>
                <a:cs typeface="Arial" charset="0"/>
              </a:defRPr>
            </a:lvl5pPr>
            <a:lvl6pPr marL="457200" algn="l" rtl="0" eaLnBrk="1" fontAlgn="base" hangingPunct="1">
              <a:spcBef>
                <a:spcPct val="0"/>
              </a:spcBef>
              <a:spcAft>
                <a:spcPct val="0"/>
              </a:spcAft>
              <a:defRPr sz="3400">
                <a:solidFill>
                  <a:srgbClr val="215591"/>
                </a:solidFill>
                <a:latin typeface="Arial" charset="0"/>
                <a:cs typeface="Arial" charset="0"/>
              </a:defRPr>
            </a:lvl6pPr>
            <a:lvl7pPr marL="914400" algn="l" rtl="0" eaLnBrk="1" fontAlgn="base" hangingPunct="1">
              <a:spcBef>
                <a:spcPct val="0"/>
              </a:spcBef>
              <a:spcAft>
                <a:spcPct val="0"/>
              </a:spcAft>
              <a:defRPr sz="3400">
                <a:solidFill>
                  <a:srgbClr val="215591"/>
                </a:solidFill>
                <a:latin typeface="Arial" charset="0"/>
                <a:cs typeface="Arial" charset="0"/>
              </a:defRPr>
            </a:lvl7pPr>
            <a:lvl8pPr marL="1371600" algn="l" rtl="0" eaLnBrk="1" fontAlgn="base" hangingPunct="1">
              <a:spcBef>
                <a:spcPct val="0"/>
              </a:spcBef>
              <a:spcAft>
                <a:spcPct val="0"/>
              </a:spcAft>
              <a:defRPr sz="3400">
                <a:solidFill>
                  <a:srgbClr val="215591"/>
                </a:solidFill>
                <a:latin typeface="Arial" charset="0"/>
                <a:cs typeface="Arial" charset="0"/>
              </a:defRPr>
            </a:lvl8pPr>
            <a:lvl9pPr marL="1828800" algn="l" rtl="0" eaLnBrk="1" fontAlgn="base" hangingPunct="1">
              <a:spcBef>
                <a:spcPct val="0"/>
              </a:spcBef>
              <a:spcAft>
                <a:spcPct val="0"/>
              </a:spcAft>
              <a:defRPr sz="3400">
                <a:solidFill>
                  <a:srgbClr val="21559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BMS as a support tool for education</a:t>
            </a:r>
            <a:endParaRPr kumimoji="0" lang="en-US" b="0" i="0" u="none" strike="noStrike" kern="0" cap="none" spc="0" normalizeH="0" baseline="0" dirty="0">
              <a:ln>
                <a:noFill/>
              </a:ln>
              <a:solidFill>
                <a:schemeClr val="tx2"/>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 name="TextBox 1"/>
          <p:cNvSpPr txBox="1"/>
          <p:nvPr/>
        </p:nvSpPr>
        <p:spPr>
          <a:xfrm>
            <a:off x="729680" y="990600"/>
            <a:ext cx="7652320" cy="5867760"/>
          </a:xfrm>
          <a:prstGeom prst="rect">
            <a:avLst/>
          </a:prstGeom>
          <a:noFill/>
        </p:spPr>
        <p:txBody>
          <a:bodyPr wrap="square" rtlCol="0">
            <a:spAutoFit/>
          </a:bodyPr>
          <a:lstStyle/>
          <a:p>
            <a:pPr marL="342900" lvl="1" indent="-342900" fontAlgn="base">
              <a:spcBef>
                <a:spcPct val="20000"/>
              </a:spcBef>
              <a:spcAft>
                <a:spcPct val="0"/>
              </a:spcAft>
              <a:buClr>
                <a:srgbClr val="FF9933"/>
              </a:buClr>
              <a:buSzPct val="100000"/>
              <a:buFont typeface="Wingdings" panose="05000000000000000000" pitchFamily="2" charset="2"/>
              <a:buChar char="§"/>
              <a:defRPr/>
            </a:pPr>
            <a:r>
              <a:rPr lang="en-US" sz="2000" b="1" kern="0" dirty="0">
                <a:solidFill>
                  <a:srgbClr val="000000"/>
                </a:solidFill>
                <a:latin typeface="Arial"/>
                <a:cs typeface="Arial"/>
              </a:rPr>
              <a:t>Specific BMS training version</a:t>
            </a:r>
          </a:p>
          <a:p>
            <a:pPr marL="800100" lvl="2" indent="-342900" fontAlgn="base">
              <a:spcBef>
                <a:spcPct val="20000"/>
              </a:spcBef>
              <a:spcAft>
                <a:spcPct val="0"/>
              </a:spcAft>
              <a:buClr>
                <a:schemeClr val="accent3"/>
              </a:buClr>
              <a:buSzPct val="100000"/>
              <a:buFont typeface="Arial" panose="020B0604020202020204" pitchFamily="34" charset="0"/>
              <a:buChar char="°"/>
              <a:defRPr/>
            </a:pPr>
            <a:r>
              <a:rPr lang="en-US" sz="1600" dirty="0"/>
              <a:t>Installation on a local or web server</a:t>
            </a:r>
          </a:p>
          <a:p>
            <a:pPr marL="800100" lvl="2" indent="-342900" fontAlgn="base">
              <a:spcBef>
                <a:spcPct val="20000"/>
              </a:spcBef>
              <a:spcAft>
                <a:spcPct val="0"/>
              </a:spcAft>
              <a:buClr>
                <a:schemeClr val="accent3"/>
              </a:buClr>
              <a:buSzPct val="100000"/>
              <a:buFont typeface="Arial" panose="020B0604020202020204" pitchFamily="34" charset="0"/>
              <a:buChar char="°"/>
              <a:defRPr/>
            </a:pPr>
            <a:r>
              <a:rPr lang="en-US" sz="1600" dirty="0"/>
              <a:t>Concomitant use by multiple users</a:t>
            </a:r>
          </a:p>
          <a:p>
            <a:pPr marL="800100" lvl="2" indent="-342900" fontAlgn="base">
              <a:spcBef>
                <a:spcPct val="20000"/>
              </a:spcBef>
              <a:spcAft>
                <a:spcPct val="0"/>
              </a:spcAft>
              <a:buClr>
                <a:schemeClr val="accent3"/>
              </a:buClr>
              <a:buSzPct val="100000"/>
              <a:buFont typeface="Arial" panose="020B0604020202020204" pitchFamily="34" charset="0"/>
              <a:buChar char="°"/>
              <a:defRPr/>
            </a:pPr>
            <a:r>
              <a:rPr lang="en-US" sz="1600" dirty="0"/>
              <a:t>Backup and restore</a:t>
            </a:r>
          </a:p>
          <a:p>
            <a:pPr marL="800100" lvl="2" indent="-342900" fontAlgn="base">
              <a:spcBef>
                <a:spcPct val="20000"/>
              </a:spcBef>
              <a:spcAft>
                <a:spcPct val="0"/>
              </a:spcAft>
              <a:buClr>
                <a:schemeClr val="accent3"/>
              </a:buClr>
              <a:buSzPct val="100000"/>
              <a:buFont typeface="Arial" panose="020B0604020202020204" pitchFamily="34" charset="0"/>
              <a:buChar char="°"/>
              <a:defRPr/>
            </a:pPr>
            <a:r>
              <a:rPr lang="en-US" sz="1600" dirty="0"/>
              <a:t>Training data sets</a:t>
            </a:r>
          </a:p>
          <a:p>
            <a:pPr marL="342900" marR="0" lvl="1" indent="-342900" fontAlgn="base">
              <a:lnSpc>
                <a:spcPct val="100000"/>
              </a:lnSpc>
              <a:spcBef>
                <a:spcPct val="20000"/>
              </a:spcBef>
              <a:spcAft>
                <a:spcPct val="0"/>
              </a:spcAft>
              <a:buClr>
                <a:srgbClr val="FF9933"/>
              </a:buClr>
              <a:buSzPct val="100000"/>
              <a:buFont typeface="Wingdings" panose="05000000000000000000" pitchFamily="2" charset="2"/>
              <a:buChar char="§"/>
              <a:tabLst/>
              <a:defRPr/>
            </a:pPr>
            <a:r>
              <a:rPr lang="en-US" sz="2000" b="1" kern="0" dirty="0">
                <a:solidFill>
                  <a:srgbClr val="000000"/>
                </a:solidFill>
                <a:latin typeface="Arial"/>
                <a:cs typeface="Arial"/>
              </a:rPr>
              <a:t>Implementation of academic learning</a:t>
            </a:r>
            <a:endParaRPr lang="en-GB" sz="2000" b="1" kern="0" dirty="0">
              <a:solidFill>
                <a:srgbClr val="000000"/>
              </a:solidFill>
              <a:latin typeface="Arial"/>
              <a:cs typeface="Arial"/>
            </a:endParaRP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GB" sz="1600" dirty="0"/>
              <a:t>Tutorials and practical exercises available</a:t>
            </a: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GB" sz="1600" dirty="0"/>
              <a:t>Test and compare different breeding approaches</a:t>
            </a: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GB" sz="1600" dirty="0"/>
              <a:t>Simulate breeding programme activities</a:t>
            </a: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GB" sz="1600" dirty="0"/>
              <a:t>BMS course can be part of the student accreditation</a:t>
            </a:r>
          </a:p>
          <a:p>
            <a:pPr marL="342900" lvl="1" indent="-342900" fontAlgn="base">
              <a:spcBef>
                <a:spcPct val="20000"/>
              </a:spcBef>
              <a:spcAft>
                <a:spcPct val="0"/>
              </a:spcAft>
              <a:buClr>
                <a:srgbClr val="FF9933"/>
              </a:buClr>
              <a:buSzPct val="100000"/>
              <a:buFont typeface="Wingdings" panose="05000000000000000000" pitchFamily="2" charset="2"/>
              <a:buChar char="§"/>
              <a:defRPr/>
            </a:pPr>
            <a:r>
              <a:rPr lang="en-US" sz="2000" b="1" kern="0" dirty="0">
                <a:solidFill>
                  <a:srgbClr val="000000"/>
                </a:solidFill>
                <a:latin typeface="Arial"/>
                <a:cs typeface="Arial"/>
              </a:rPr>
              <a:t>Added value to students an Universities:</a:t>
            </a: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US" sz="1600" dirty="0"/>
              <a:t>Exposure to modern and comprehensive analytical pipeline</a:t>
            </a: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US" sz="1600" dirty="0"/>
              <a:t>Facilitate integration into private companies</a:t>
            </a:r>
          </a:p>
          <a:p>
            <a:pPr marL="800100" lvl="2" indent="-342900" fontAlgn="base">
              <a:spcBef>
                <a:spcPct val="20000"/>
              </a:spcBef>
              <a:spcAft>
                <a:spcPts val="300"/>
              </a:spcAft>
              <a:buClr>
                <a:schemeClr val="accent3"/>
              </a:buClr>
              <a:buSzPct val="100000"/>
              <a:buFont typeface="Arial" panose="020B0604020202020204" pitchFamily="34" charset="0"/>
              <a:buChar char="°"/>
              <a:defRPr/>
            </a:pPr>
            <a:r>
              <a:rPr lang="en-US" sz="1600" dirty="0"/>
              <a:t>Same installation can include a production version for </a:t>
            </a:r>
            <a:r>
              <a:rPr lang="en-US" sz="1600" dirty="0">
                <a:solidFill>
                  <a:schemeClr val="accent3"/>
                </a:solidFill>
              </a:rPr>
              <a:t>student practical work </a:t>
            </a:r>
            <a:r>
              <a:rPr lang="en-US" sz="1600" dirty="0"/>
              <a:t>and/or </a:t>
            </a:r>
            <a:r>
              <a:rPr lang="en-US" sz="1600" dirty="0">
                <a:solidFill>
                  <a:schemeClr val="accent3"/>
                </a:solidFill>
              </a:rPr>
              <a:t>teacher breeding activities</a:t>
            </a:r>
            <a:r>
              <a:rPr lang="en-US" sz="1600" dirty="0"/>
              <a:t>.</a:t>
            </a:r>
          </a:p>
          <a:p>
            <a:pPr marL="342900" lvl="1" indent="-342900" fontAlgn="base">
              <a:spcBef>
                <a:spcPct val="20000"/>
              </a:spcBef>
              <a:spcAft>
                <a:spcPts val="300"/>
              </a:spcAft>
              <a:buClr>
                <a:srgbClr val="FF9933"/>
              </a:buClr>
              <a:buSzPct val="100000"/>
              <a:buFont typeface="Wingdings" pitchFamily="2" charset="2"/>
              <a:buChar char="§"/>
              <a:defRPr/>
            </a:pPr>
            <a:endParaRPr lang="en-US" sz="1600" dirty="0"/>
          </a:p>
          <a:p>
            <a:pPr marL="342900" lvl="1" indent="-342900" fontAlgn="base">
              <a:spcBef>
                <a:spcPct val="20000"/>
              </a:spcBef>
              <a:spcAft>
                <a:spcPts val="300"/>
              </a:spcAft>
              <a:buClr>
                <a:srgbClr val="FF9933"/>
              </a:buClr>
              <a:buSzPct val="100000"/>
              <a:buFont typeface="Wingdings" pitchFamily="2" charset="2"/>
              <a:buChar char="§"/>
              <a:defRPr/>
            </a:pPr>
            <a:endParaRPr lang="en-GB" sz="1600" dirty="0"/>
          </a:p>
          <a:p>
            <a:pPr marL="342900" indent="-342900" fontAlgn="base">
              <a:spcBef>
                <a:spcPct val="20000"/>
              </a:spcBef>
              <a:spcAft>
                <a:spcPts val="300"/>
              </a:spcAft>
              <a:buClr>
                <a:srgbClr val="FF9933"/>
              </a:buClr>
              <a:buSzPct val="100000"/>
              <a:buFont typeface="Wingdings" pitchFamily="2" charset="2"/>
              <a:buChar char="§"/>
              <a:defRPr/>
            </a:pPr>
            <a:endParaRPr lang="en-GB" sz="1600" dirty="0"/>
          </a:p>
        </p:txBody>
      </p:sp>
    </p:spTree>
    <p:extLst>
      <p:ext uri="{BB962C8B-B14F-4D97-AF65-F5344CB8AC3E}">
        <p14:creationId xmlns:p14="http://schemas.microsoft.com/office/powerpoint/2010/main" val="379783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quotes-gr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609600"/>
            <a:ext cx="381000" cy="409575"/>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grpSp>
        <p:nvGrpSpPr>
          <p:cNvPr id="2" name="Group 1"/>
          <p:cNvGrpSpPr/>
          <p:nvPr/>
        </p:nvGrpSpPr>
        <p:grpSpPr>
          <a:xfrm>
            <a:off x="762001" y="2983706"/>
            <a:ext cx="3955660" cy="1188244"/>
            <a:chOff x="540140" y="2602706"/>
            <a:chExt cx="3955660" cy="1188244"/>
          </a:xfrm>
        </p:grpSpPr>
        <p:sp>
          <p:nvSpPr>
            <p:cNvPr id="13" name="Line 4"/>
            <p:cNvSpPr>
              <a:spLocks noChangeShapeType="1"/>
            </p:cNvSpPr>
            <p:nvPr/>
          </p:nvSpPr>
          <p:spPr bwMode="auto">
            <a:xfrm>
              <a:off x="540140" y="3767137"/>
              <a:ext cx="3955660" cy="238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B80F4"/>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4" name="Picture 5" descr="lilia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085" b="24791"/>
            <a:stretch>
              <a:fillRect/>
            </a:stretch>
          </p:blipFill>
          <p:spPr bwMode="auto">
            <a:xfrm>
              <a:off x="3384550" y="2602706"/>
              <a:ext cx="1111250" cy="1176337"/>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grpSp>
      <p:sp>
        <p:nvSpPr>
          <p:cNvPr id="15" name="Content Placeholder 2"/>
          <p:cNvSpPr txBox="1">
            <a:spLocks/>
          </p:cNvSpPr>
          <p:nvPr/>
        </p:nvSpPr>
        <p:spPr bwMode="auto">
          <a:xfrm>
            <a:off x="918774" y="746125"/>
            <a:ext cx="3875087" cy="275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9933"/>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SzPct val="100000"/>
              <a:buFont typeface="Arial" panose="020B0604020202020204" pitchFamily="34" charset="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3"/>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lr>
                <a:srgbClr val="444444"/>
              </a:buClr>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1600" b="0" dirty="0"/>
              <a:t>Training will prove very useful for young breeders to help them go digital in starting up their breeding              programs. IBP tools makes the breeding process a shorter one. It helps us become all-round  breeders and more efficient in bringing products to end-users, i.e. families and farmers.  </a:t>
            </a:r>
          </a:p>
          <a:p>
            <a:pPr marL="0" indent="0">
              <a:buNone/>
            </a:pPr>
            <a:r>
              <a:rPr lang="en-US" sz="1600" b="0" dirty="0"/>
              <a:t>— Lilian Njeri Gichuru,                     maize breeder, Kenya                Agricultural Research                    Institute</a:t>
            </a:r>
          </a:p>
        </p:txBody>
      </p:sp>
      <p:pic>
        <p:nvPicPr>
          <p:cNvPr id="16" name="Picture 15"/>
          <p:cNvPicPr>
            <a:picLocks noChangeAspect="1"/>
          </p:cNvPicPr>
          <p:nvPr/>
        </p:nvPicPr>
        <p:blipFill rotWithShape="1">
          <a:blip r:embed="rId4" cstate="print">
            <a:duotone>
              <a:prstClr val="black"/>
              <a:schemeClr val="tx2">
                <a:lumMod val="20000"/>
                <a:lumOff val="80000"/>
                <a:tint val="45000"/>
                <a:satMod val="400000"/>
              </a:schemeClr>
            </a:duotone>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rcRect l="35069" b="43333"/>
          <a:stretch/>
        </p:blipFill>
        <p:spPr>
          <a:xfrm flipH="1">
            <a:off x="4670365" y="2971800"/>
            <a:ext cx="4473635" cy="3886200"/>
          </a:xfrm>
          <a:prstGeom prst="rect">
            <a:avLst/>
          </a:prstGeom>
        </p:spPr>
      </p:pic>
    </p:spTree>
    <p:extLst>
      <p:ext uri="{BB962C8B-B14F-4D97-AF65-F5344CB8AC3E}">
        <p14:creationId xmlns:p14="http://schemas.microsoft.com/office/powerpoint/2010/main" val="358015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66800"/>
            <a:ext cx="8229600" cy="5029200"/>
          </a:xfrm>
        </p:spPr>
        <p:txBody>
          <a:bodyPr/>
          <a:lstStyle/>
          <a:p>
            <a:pPr marL="61913" indent="-292100"/>
            <a:r>
              <a:rPr lang="en-US" sz="2000" dirty="0"/>
              <a:t>Installation &amp; technical support</a:t>
            </a:r>
          </a:p>
          <a:p>
            <a:pPr marL="461963" lvl="1" indent="-292100"/>
            <a:r>
              <a:rPr lang="en-US" sz="1600" dirty="0"/>
              <a:t>BMS installation and configuration</a:t>
            </a:r>
          </a:p>
          <a:p>
            <a:pPr marL="461963" lvl="1" indent="-292100"/>
            <a:r>
              <a:rPr lang="en-US" sz="1600" dirty="0"/>
              <a:t>Quality assurance (testing)</a:t>
            </a:r>
          </a:p>
          <a:p>
            <a:pPr marL="461963" lvl="1" indent="-292100"/>
            <a:r>
              <a:rPr lang="en-US" sz="1600" dirty="0"/>
              <a:t>Data migration</a:t>
            </a:r>
          </a:p>
          <a:p>
            <a:pPr marL="461963" lvl="1" indent="-292100"/>
            <a:r>
              <a:rPr lang="en-US" sz="1600" dirty="0"/>
              <a:t>Ontology setup and updates</a:t>
            </a:r>
          </a:p>
          <a:p>
            <a:pPr marL="461963" lvl="1" indent="-292100"/>
            <a:r>
              <a:rPr lang="en-US" sz="1600" dirty="0"/>
              <a:t>Training on the BMS usage (users, system administrators, data managers)</a:t>
            </a:r>
          </a:p>
          <a:p>
            <a:pPr marL="461963" lvl="1" indent="-292100"/>
            <a:r>
              <a:rPr lang="fr-CA" sz="1600" dirty="0"/>
              <a:t>Support &amp; maintenance package</a:t>
            </a:r>
          </a:p>
          <a:p>
            <a:pPr marL="61913" indent="-292100">
              <a:spcBef>
                <a:spcPts val="1200"/>
              </a:spcBef>
            </a:pPr>
            <a:r>
              <a:rPr lang="fr-CA" sz="2000" dirty="0" err="1"/>
              <a:t>Specialized</a:t>
            </a:r>
            <a:r>
              <a:rPr lang="fr-CA" sz="2000" dirty="0"/>
              <a:t>:</a:t>
            </a:r>
          </a:p>
          <a:p>
            <a:pPr marL="461963" lvl="1"/>
            <a:r>
              <a:rPr lang="en-US" sz="1600" dirty="0"/>
              <a:t>Functional requests:</a:t>
            </a:r>
            <a:r>
              <a:rPr lang="en-US" sz="1600" b="0" dirty="0"/>
              <a:t> evaluated on a case-by-case basis and in function of our development cycles.</a:t>
            </a:r>
          </a:p>
          <a:p>
            <a:pPr marL="461963" lvl="1"/>
            <a:r>
              <a:rPr lang="en-US" sz="1600" dirty="0"/>
              <a:t>Professional courses:</a:t>
            </a:r>
            <a:r>
              <a:rPr lang="en-US" sz="1600" b="0" dirty="0"/>
              <a:t> includes courses on breeding, molecular breeding, data management, advanced statistical techniques; phenotyping and experimental station management.</a:t>
            </a:r>
          </a:p>
          <a:p>
            <a:pPr marL="461963" lvl="1"/>
            <a:r>
              <a:rPr lang="en-US" sz="1600" dirty="0"/>
              <a:t>Consultancy &amp; mentorship:</a:t>
            </a:r>
            <a:r>
              <a:rPr lang="en-US" sz="1600" b="0" dirty="0"/>
              <a:t> for added expertise on agronomy, phenotyping, molecular breeding or breeding methods.</a:t>
            </a:r>
          </a:p>
          <a:p>
            <a:pPr marL="461963" lvl="1"/>
            <a:r>
              <a:rPr lang="en-US" sz="1600" dirty="0"/>
              <a:t>Associated peripherals:</a:t>
            </a:r>
            <a:r>
              <a:rPr lang="en-US" sz="1600" b="0" dirty="0"/>
              <a:t> hand-held devices, bar code readers, weighing scales, printers and other associated equipment for modernized plant breeding programs.</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0975" y="638146"/>
            <a:ext cx="2711121" cy="1946446"/>
          </a:xfrm>
          <a:prstGeom prst="rect">
            <a:avLst/>
          </a:prstGeom>
        </p:spPr>
      </p:pic>
      <p:sp>
        <p:nvSpPr>
          <p:cNvPr id="5" name="TextBox 4"/>
          <p:cNvSpPr txBox="1"/>
          <p:nvPr/>
        </p:nvSpPr>
        <p:spPr>
          <a:xfrm>
            <a:off x="479199" y="253426"/>
            <a:ext cx="5517857" cy="769441"/>
          </a:xfrm>
          <a:prstGeom prst="rect">
            <a:avLst/>
          </a:prstGeom>
          <a:noFill/>
        </p:spPr>
        <p:txBody>
          <a:bodyPr wrap="none" rtlCol="0">
            <a:spAutoFit/>
          </a:bodyPr>
          <a:lstStyle/>
          <a:p>
            <a:r>
              <a:rPr lang="en-US" sz="4400" dirty="0"/>
              <a:t>Professional services</a:t>
            </a:r>
          </a:p>
        </p:txBody>
      </p:sp>
    </p:spTree>
    <p:extLst>
      <p:ext uri="{BB962C8B-B14F-4D97-AF65-F5344CB8AC3E}">
        <p14:creationId xmlns:p14="http://schemas.microsoft.com/office/powerpoint/2010/main" val="235272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406"/>
          <a:stretch/>
        </p:blipFill>
        <p:spPr>
          <a:xfrm>
            <a:off x="-29497" y="4495800"/>
            <a:ext cx="9144000" cy="2357284"/>
          </a:xfrm>
          <a:prstGeom prst="rect">
            <a:avLst/>
          </a:prstGeom>
        </p:spPr>
      </p:pic>
      <p:sp>
        <p:nvSpPr>
          <p:cNvPr id="3" name="Content Placeholder 2"/>
          <p:cNvSpPr>
            <a:spLocks noGrp="1"/>
          </p:cNvSpPr>
          <p:nvPr>
            <p:ph idx="1"/>
          </p:nvPr>
        </p:nvSpPr>
        <p:spPr>
          <a:xfrm>
            <a:off x="468313" y="1022867"/>
            <a:ext cx="8229600" cy="3701533"/>
          </a:xfrm>
        </p:spPr>
        <p:txBody>
          <a:bodyPr/>
          <a:lstStyle/>
          <a:p>
            <a:pPr marL="0" indent="0">
              <a:spcAft>
                <a:spcPts val="500"/>
              </a:spcAft>
              <a:buNone/>
            </a:pPr>
            <a:r>
              <a:rPr lang="en-US" sz="2000" b="0" dirty="0">
                <a:solidFill>
                  <a:schemeClr val="tx2"/>
                </a:solidFill>
              </a:rPr>
              <a:t>Our mission is to </a:t>
            </a:r>
            <a:r>
              <a:rPr lang="en-US" sz="2000" b="0" dirty="0">
                <a:solidFill>
                  <a:schemeClr val="accent2"/>
                </a:solidFill>
              </a:rPr>
              <a:t>accelerate the delivery of new crop varieties</a:t>
            </a:r>
            <a:r>
              <a:rPr lang="en-US" sz="2000" b="0" dirty="0">
                <a:solidFill>
                  <a:schemeClr val="tx2"/>
                </a:solidFill>
              </a:rPr>
              <a:t> in the context of an increasing demand for food, and unprecedented environmental challenges, on the basis of a </a:t>
            </a:r>
            <a:r>
              <a:rPr lang="en-GB" sz="2000" b="0" dirty="0">
                <a:solidFill>
                  <a:schemeClr val="accent2"/>
                </a:solidFill>
              </a:rPr>
              <a:t>demand-driven</a:t>
            </a:r>
            <a:r>
              <a:rPr lang="en-GB" sz="2000" b="0" dirty="0"/>
              <a:t> crop variety approach.</a:t>
            </a:r>
            <a:endParaRPr lang="en-US" sz="2000" b="0" dirty="0">
              <a:solidFill>
                <a:schemeClr val="tx2"/>
              </a:solidFill>
            </a:endParaRPr>
          </a:p>
          <a:p>
            <a:pPr marL="0" indent="0">
              <a:spcBef>
                <a:spcPts val="1200"/>
              </a:spcBef>
              <a:spcAft>
                <a:spcPts val="500"/>
              </a:spcAft>
              <a:buNone/>
            </a:pPr>
            <a:r>
              <a:rPr lang="fr-CA" sz="2000" b="0" dirty="0" err="1">
                <a:solidFill>
                  <a:schemeClr val="tx2"/>
                </a:solidFill>
              </a:rPr>
              <a:t>We</a:t>
            </a:r>
            <a:r>
              <a:rPr lang="fr-CA" sz="2000" b="0" dirty="0">
                <a:solidFill>
                  <a:schemeClr val="tx2"/>
                </a:solidFill>
              </a:rPr>
              <a:t> are more </a:t>
            </a:r>
            <a:r>
              <a:rPr lang="fr-CA" sz="2000" b="0" dirty="0" err="1">
                <a:solidFill>
                  <a:schemeClr val="tx2"/>
                </a:solidFill>
              </a:rPr>
              <a:t>than</a:t>
            </a:r>
            <a:r>
              <a:rPr lang="fr-CA" sz="2000" b="0" dirty="0">
                <a:solidFill>
                  <a:schemeClr val="tx2"/>
                </a:solidFill>
              </a:rPr>
              <a:t> a simple software provider. </a:t>
            </a:r>
            <a:r>
              <a:rPr lang="fr-CA" sz="2000" b="0" dirty="0" err="1">
                <a:solidFill>
                  <a:schemeClr val="accent2"/>
                </a:solidFill>
              </a:rPr>
              <a:t>We</a:t>
            </a:r>
            <a:r>
              <a:rPr lang="fr-CA" sz="2000" b="0" dirty="0">
                <a:solidFill>
                  <a:schemeClr val="accent2"/>
                </a:solidFill>
              </a:rPr>
              <a:t> are a </a:t>
            </a:r>
            <a:r>
              <a:rPr lang="fr-CA" sz="2000" b="0" dirty="0" err="1">
                <a:solidFill>
                  <a:schemeClr val="accent2"/>
                </a:solidFill>
              </a:rPr>
              <a:t>partner</a:t>
            </a:r>
            <a:r>
              <a:rPr lang="fr-CA" sz="2000" b="0" dirty="0">
                <a:solidFill>
                  <a:schemeClr val="accent2"/>
                </a:solidFill>
              </a:rPr>
              <a:t> </a:t>
            </a:r>
            <a:r>
              <a:rPr lang="fr-CA" sz="2000" b="0" dirty="0" err="1">
                <a:solidFill>
                  <a:schemeClr val="tx2"/>
                </a:solidFill>
              </a:rPr>
              <a:t>ready</a:t>
            </a:r>
            <a:r>
              <a:rPr lang="fr-CA" sz="2000" b="0" dirty="0">
                <a:solidFill>
                  <a:schemeClr val="tx2"/>
                </a:solidFill>
              </a:rPr>
              <a:t> to </a:t>
            </a:r>
            <a:r>
              <a:rPr lang="fr-CA" sz="2000" b="0" dirty="0" err="1">
                <a:solidFill>
                  <a:schemeClr val="tx2"/>
                </a:solidFill>
              </a:rPr>
              <a:t>lend</a:t>
            </a:r>
            <a:r>
              <a:rPr lang="fr-CA" sz="2000" b="0" dirty="0">
                <a:solidFill>
                  <a:schemeClr val="tx2"/>
                </a:solidFill>
              </a:rPr>
              <a:t> </a:t>
            </a:r>
            <a:r>
              <a:rPr lang="en-US" sz="2000" b="0" dirty="0">
                <a:solidFill>
                  <a:schemeClr val="accent2"/>
                </a:solidFill>
              </a:rPr>
              <a:t>expert assistance </a:t>
            </a:r>
            <a:r>
              <a:rPr lang="en-US" sz="2000" b="0" dirty="0">
                <a:solidFill>
                  <a:schemeClr val="tx2"/>
                </a:solidFill>
              </a:rPr>
              <a:t>to have you rise to a </a:t>
            </a:r>
            <a:r>
              <a:rPr lang="en-US" sz="2000" b="0" dirty="0">
                <a:solidFill>
                  <a:schemeClr val="accent2"/>
                </a:solidFill>
              </a:rPr>
              <a:t>new level of breeding innovation</a:t>
            </a:r>
            <a:r>
              <a:rPr lang="en-US" sz="2000" b="0" dirty="0">
                <a:solidFill>
                  <a:schemeClr val="tx2"/>
                </a:solidFill>
              </a:rPr>
              <a:t>.</a:t>
            </a:r>
          </a:p>
          <a:p>
            <a:pPr marL="0" indent="0">
              <a:spcBef>
                <a:spcPts val="1200"/>
              </a:spcBef>
              <a:spcAft>
                <a:spcPts val="300"/>
              </a:spcAft>
              <a:buNone/>
            </a:pPr>
            <a:r>
              <a:rPr lang="en-US" sz="2000" b="0" dirty="0"/>
              <a:t>We have an </a:t>
            </a:r>
            <a:r>
              <a:rPr lang="en-US" sz="2000" b="0" dirty="0">
                <a:solidFill>
                  <a:schemeClr val="accent2"/>
                </a:solidFill>
              </a:rPr>
              <a:t>educational mandate</a:t>
            </a:r>
            <a:r>
              <a:rPr lang="en-US" sz="2000" b="0" dirty="0"/>
              <a:t>, working in close collaboration with universities, and building internal capacity at partner Institutions, for the </a:t>
            </a:r>
            <a:r>
              <a:rPr lang="en-US" sz="2000" b="0" dirty="0">
                <a:solidFill>
                  <a:schemeClr val="accent2"/>
                </a:solidFill>
              </a:rPr>
              <a:t>sustainable adoption </a:t>
            </a:r>
            <a:r>
              <a:rPr lang="en-US" sz="2000" b="0" dirty="0"/>
              <a:t>of modern breeding approaches.</a:t>
            </a:r>
            <a:endParaRPr lang="en-US" sz="2000" b="0" dirty="0">
              <a:solidFill>
                <a:schemeClr val="tx2"/>
              </a:solidFill>
            </a:endParaRPr>
          </a:p>
          <a:p>
            <a:pPr marL="0" indent="0">
              <a:buNone/>
            </a:pPr>
            <a:endParaRPr lang="en-US" sz="2000" b="0" dirty="0"/>
          </a:p>
          <a:p>
            <a:endParaRPr lang="en-US" sz="2000" b="0" dirty="0"/>
          </a:p>
          <a:p>
            <a:endParaRPr lang="en-US" dirty="0"/>
          </a:p>
        </p:txBody>
      </p:sp>
      <p:sp>
        <p:nvSpPr>
          <p:cNvPr id="5" name="TextBox 4"/>
          <p:cNvSpPr txBox="1"/>
          <p:nvPr/>
        </p:nvSpPr>
        <p:spPr>
          <a:xfrm>
            <a:off x="479199" y="253426"/>
            <a:ext cx="2501006" cy="769441"/>
          </a:xfrm>
          <a:prstGeom prst="rect">
            <a:avLst/>
          </a:prstGeom>
          <a:noFill/>
        </p:spPr>
        <p:txBody>
          <a:bodyPr wrap="none" rtlCol="0">
            <a:spAutoFit/>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About us</a:t>
            </a:r>
          </a:p>
        </p:txBody>
      </p:sp>
    </p:spTree>
    <p:extLst>
      <p:ext uri="{BB962C8B-B14F-4D97-AF65-F5344CB8AC3E}">
        <p14:creationId xmlns:p14="http://schemas.microsoft.com/office/powerpoint/2010/main" val="257783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4400" dirty="0" err="1">
                <a:solidFill>
                  <a:schemeClr val="tx2"/>
                </a:solidFill>
                <a:latin typeface="Ebrima" panose="02000000000000000000" pitchFamily="2" charset="0"/>
                <a:ea typeface="Ebrima" panose="02000000000000000000" pitchFamily="2" charset="0"/>
                <a:cs typeface="Ebrima" panose="02000000000000000000" pitchFamily="2" charset="0"/>
              </a:rPr>
              <a:t>Genotyping</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4"/>
          <p:cNvSpPr>
            <a:spLocks noGrp="1"/>
          </p:cNvSpPr>
          <p:nvPr>
            <p:ph idx="1"/>
          </p:nvPr>
        </p:nvSpPr>
        <p:spPr/>
        <p:txBody>
          <a:bodyPr/>
          <a:lstStyle/>
          <a:p>
            <a:r>
              <a:rPr lang="fr-CA" sz="2400" dirty="0"/>
              <a:t>A </a:t>
            </a:r>
            <a:r>
              <a:rPr lang="fr-CA" sz="2400" dirty="0" err="1"/>
              <a:t>fruitful</a:t>
            </a:r>
            <a:r>
              <a:rPr lang="fr-CA" sz="2400" dirty="0"/>
              <a:t> </a:t>
            </a:r>
            <a:r>
              <a:rPr lang="fr-CA" sz="2400" dirty="0" err="1"/>
              <a:t>partnership</a:t>
            </a:r>
            <a:r>
              <a:rPr lang="fr-CA" sz="2400" dirty="0"/>
              <a:t> </a:t>
            </a:r>
            <a:r>
              <a:rPr lang="fr-CA" sz="2400" dirty="0" err="1"/>
              <a:t>with</a:t>
            </a:r>
            <a:r>
              <a:rPr lang="fr-CA" sz="2400" dirty="0"/>
              <a:t> LGC</a:t>
            </a:r>
          </a:p>
          <a:p>
            <a:pPr lvl="1"/>
            <a:r>
              <a:rPr lang="en-GB" sz="2000" dirty="0"/>
              <a:t>Over 33 million data points generated for our partners </a:t>
            </a:r>
          </a:p>
          <a:p>
            <a:pPr lvl="1"/>
            <a:r>
              <a:rPr lang="en-GB" sz="2000" dirty="0"/>
              <a:t>Preferential rates for IBP members </a:t>
            </a:r>
          </a:p>
          <a:p>
            <a:pPr lvl="1"/>
            <a:r>
              <a:rPr lang="en-GB" sz="2000" dirty="0"/>
              <a:t>2 dedicated LGC project managers to manage IBP work orders. </a:t>
            </a:r>
            <a:endParaRPr lang="fr-CA" sz="2000" dirty="0"/>
          </a:p>
          <a:p>
            <a:pPr lvl="1"/>
            <a:r>
              <a:rPr lang="en-US" sz="2000" b="0" dirty="0"/>
              <a:t>Expedited timelines can be arranged for individual projects </a:t>
            </a:r>
          </a:p>
          <a:p>
            <a:r>
              <a:rPr lang="en-US" sz="2400" dirty="0"/>
              <a:t>All accessible through the IBP website:</a:t>
            </a:r>
          </a:p>
          <a:p>
            <a:pPr lvl="1"/>
            <a:r>
              <a:rPr lang="en-GB" sz="2000" dirty="0"/>
              <a:t>Estimating a project with the Cost Calculator</a:t>
            </a:r>
          </a:p>
          <a:p>
            <a:pPr lvl="1"/>
            <a:r>
              <a:rPr lang="en-GB" sz="2000" dirty="0"/>
              <a:t>Getting a quotation and/or submit a work order</a:t>
            </a:r>
          </a:p>
          <a:p>
            <a:pPr lvl="1"/>
            <a:r>
              <a:rPr lang="en-GB" sz="2000" dirty="0"/>
              <a:t>Requesting a plant collection kit – </a:t>
            </a:r>
            <a:r>
              <a:rPr lang="en-GB" sz="1800" dirty="0"/>
              <a:t>free of charge with the purchase of LGC services. </a:t>
            </a:r>
          </a:p>
          <a:p>
            <a:pPr lvl="1"/>
            <a:r>
              <a:rPr lang="en-GB" sz="2000" dirty="0"/>
              <a:t>Accessing 1000-2000 KASP™ validated SNP markers                              for 11 key crops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800600"/>
            <a:ext cx="1905000" cy="1905000"/>
          </a:xfrm>
          <a:prstGeom prst="rect">
            <a:avLst/>
          </a:prstGeom>
        </p:spPr>
      </p:pic>
    </p:spTree>
    <p:extLst>
      <p:ext uri="{BB962C8B-B14F-4D97-AF65-F5344CB8AC3E}">
        <p14:creationId xmlns:p14="http://schemas.microsoft.com/office/powerpoint/2010/main" val="338753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Breeding products</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p:txBody>
          <a:bodyPr/>
          <a:lstStyle/>
          <a:p>
            <a:r>
              <a:rPr lang="en-US" dirty="0"/>
              <a:t>Compilation of  products derived from tangible outputs of research: germplasm, markers, genomics resources and informatics</a:t>
            </a:r>
            <a:endParaRPr lang="en-US" b="0" dirty="0"/>
          </a:p>
          <a:p>
            <a:pPr lvl="1"/>
            <a:r>
              <a:rPr lang="en-US" b="0" dirty="0"/>
              <a:t>Crop information &amp; genomics</a:t>
            </a:r>
          </a:p>
          <a:p>
            <a:pPr lvl="2"/>
            <a:r>
              <a:rPr lang="en-US" dirty="0"/>
              <a:t>​research results directly applicable to plant breeding, and high-quality germplasm and evaluation data</a:t>
            </a:r>
          </a:p>
          <a:p>
            <a:pPr lvl="1"/>
            <a:r>
              <a:rPr lang="en-US" b="0" dirty="0"/>
              <a:t>Trait-linked markers &amp; germplasm resources</a:t>
            </a:r>
          </a:p>
          <a:p>
            <a:pPr lvl="2"/>
            <a:r>
              <a:rPr lang="en-US" dirty="0"/>
              <a:t>Public &amp; validated for traits such as drought, pest, disease, etc. for over 10 crops, and directly available to use in your breeding program</a:t>
            </a:r>
            <a:endParaRPr 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4876800"/>
            <a:ext cx="1905000" cy="1905000"/>
          </a:xfrm>
          <a:prstGeom prst="rect">
            <a:avLst/>
          </a:prstGeom>
        </p:spPr>
      </p:pic>
    </p:spTree>
    <p:extLst>
      <p:ext uri="{BB962C8B-B14F-4D97-AF65-F5344CB8AC3E}">
        <p14:creationId xmlns:p14="http://schemas.microsoft.com/office/powerpoint/2010/main" val="414882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otes-gr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224" y="4648200"/>
            <a:ext cx="381000" cy="409575"/>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grpSp>
        <p:nvGrpSpPr>
          <p:cNvPr id="11" name="Group 10"/>
          <p:cNvGrpSpPr/>
          <p:nvPr/>
        </p:nvGrpSpPr>
        <p:grpSpPr>
          <a:xfrm>
            <a:off x="490537" y="5410200"/>
            <a:ext cx="8272462" cy="1122362"/>
            <a:chOff x="490538" y="5507038"/>
            <a:chExt cx="8272462" cy="1122362"/>
          </a:xfrm>
        </p:grpSpPr>
        <p:sp>
          <p:nvSpPr>
            <p:cNvPr id="8" name="Line 6"/>
            <p:cNvSpPr>
              <a:spLocks noChangeShapeType="1"/>
            </p:cNvSpPr>
            <p:nvPr/>
          </p:nvSpPr>
          <p:spPr bwMode="auto">
            <a:xfrm>
              <a:off x="490538" y="6629400"/>
              <a:ext cx="8270876"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B80F4"/>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9" name="Picture 7" descr="Chiedozie-Emmanuel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753" b="8110"/>
            <a:stretch>
              <a:fillRect/>
            </a:stretch>
          </p:blipFill>
          <p:spPr bwMode="auto">
            <a:xfrm>
              <a:off x="7737475" y="5507038"/>
              <a:ext cx="1025525" cy="1122362"/>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grpSp>
      <p:sp>
        <p:nvSpPr>
          <p:cNvPr id="10" name="Content Placeholder 2"/>
          <p:cNvSpPr txBox="1">
            <a:spLocks/>
          </p:cNvSpPr>
          <p:nvPr/>
        </p:nvSpPr>
        <p:spPr bwMode="auto">
          <a:xfrm>
            <a:off x="609600" y="4800600"/>
            <a:ext cx="7421561"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9933"/>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SzPct val="100000"/>
              <a:buFont typeface="Arial" panose="020B0604020202020204" pitchFamily="34" charset="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3"/>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lr>
                <a:srgbClr val="444444"/>
              </a:buClr>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1600" b="0" dirty="0"/>
              <a:t>What we’re seeing is a paradigm shift. Now, the developing-country </a:t>
            </a:r>
            <a:r>
              <a:rPr lang="en-US" sz="1600" b="0" dirty="0" err="1"/>
              <a:t>programmes</a:t>
            </a:r>
            <a:r>
              <a:rPr lang="en-US" sz="1600" b="0" dirty="0"/>
              <a:t> have the boldness and capacity to do molecular breeding and accurate phenotyping for themselves.   We built an image for ourselves in Nigeria and in Africa (…) and other global actors, on seeing our  ability to deliver results, are now choosing to invest in us.” — Chiedozie Egesi, molecular plant breeder, National Root Crops Research Institute (NRCRI), Nigeria </a:t>
            </a:r>
          </a:p>
        </p:txBody>
      </p:sp>
      <p:pic>
        <p:nvPicPr>
          <p:cNvPr id="12" name="Picture 11"/>
          <p:cNvPicPr>
            <a:picLocks noChangeAspect="1"/>
          </p:cNvPicPr>
          <p:nvPr/>
        </p:nvPicPr>
        <p:blipFill rotWithShape="1">
          <a:blip r:embed="rId4" cstate="print">
            <a:duotone>
              <a:prstClr val="black"/>
              <a:schemeClr val="tx2">
                <a:lumMod val="20000"/>
                <a:lumOff val="80000"/>
                <a:tint val="45000"/>
                <a:satMod val="400000"/>
              </a:schemeClr>
            </a:duotone>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rcRect l="35069" b="43333"/>
          <a:stretch/>
        </p:blipFill>
        <p:spPr>
          <a:xfrm flipH="1" flipV="1">
            <a:off x="4670365" y="0"/>
            <a:ext cx="4473635" cy="3886200"/>
          </a:xfrm>
          <a:prstGeom prst="rect">
            <a:avLst/>
          </a:prstGeom>
        </p:spPr>
      </p:pic>
    </p:spTree>
    <p:extLst>
      <p:ext uri="{BB962C8B-B14F-4D97-AF65-F5344CB8AC3E}">
        <p14:creationId xmlns:p14="http://schemas.microsoft.com/office/powerpoint/2010/main" val="172181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6728" r="20646" b="2370"/>
          <a:stretch/>
        </p:blipFill>
        <p:spPr>
          <a:xfrm>
            <a:off x="609600" y="1905000"/>
            <a:ext cx="3547013" cy="2539512"/>
          </a:xfrm>
          <a:prstGeom prst="rect">
            <a:avLst/>
          </a:prstGeom>
          <a:ln>
            <a:solidFill>
              <a:schemeClr val="tx1">
                <a:lumMod val="95000"/>
                <a:lumOff val="5000"/>
              </a:schemeClr>
            </a:solidFill>
          </a:ln>
        </p:spPr>
      </p:pic>
      <p:sp>
        <p:nvSpPr>
          <p:cNvPr id="4" name="TextBox 3"/>
          <p:cNvSpPr txBox="1"/>
          <p:nvPr/>
        </p:nvSpPr>
        <p:spPr>
          <a:xfrm>
            <a:off x="479199" y="253426"/>
            <a:ext cx="4338047" cy="1446550"/>
          </a:xfrm>
          <a:prstGeom prst="rect">
            <a:avLst/>
          </a:prstGeom>
          <a:noFill/>
        </p:spPr>
        <p:txBody>
          <a:bodyPr wrap="none" rtlCol="0">
            <a:spAutoFit/>
          </a:bodyPr>
          <a:lstStyle/>
          <a:p>
            <a:r>
              <a:rPr lang="en-US" sz="4400" dirty="0">
                <a:latin typeface="Ebrima" panose="02000000000000000000" pitchFamily="2" charset="0"/>
                <a:ea typeface="Ebrima" panose="02000000000000000000" pitchFamily="2" charset="0"/>
                <a:cs typeface="Ebrima" panose="02000000000000000000" pitchFamily="2" charset="0"/>
              </a:rPr>
              <a:t>Online resources</a:t>
            </a:r>
          </a:p>
          <a:p>
            <a:r>
              <a:rPr lang="fr-CA" sz="4400" dirty="0">
                <a:solidFill>
                  <a:schemeClr val="accent2"/>
                </a:solidFill>
                <a:latin typeface="Ebrima" panose="02000000000000000000" pitchFamily="2" charset="0"/>
                <a:ea typeface="Ebrima" panose="02000000000000000000" pitchFamily="2" charset="0"/>
                <a:cs typeface="Ebrima" panose="02000000000000000000" pitchFamily="2" charset="0"/>
              </a:rPr>
              <a:t>Helpdesk</a:t>
            </a:r>
            <a:endParaRPr lang="en-US" sz="4400"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pic>
        <p:nvPicPr>
          <p:cNvPr id="2" name="Picture 1"/>
          <p:cNvPicPr>
            <a:picLocks noChangeAspect="1"/>
          </p:cNvPicPr>
          <p:nvPr/>
        </p:nvPicPr>
        <p:blipFill rotWithShape="1">
          <a:blip r:embed="rId3"/>
          <a:srcRect t="8573" r="953" b="3047"/>
          <a:stretch/>
        </p:blipFill>
        <p:spPr>
          <a:xfrm>
            <a:off x="4267200" y="1905000"/>
            <a:ext cx="4553607" cy="2539512"/>
          </a:xfrm>
          <a:prstGeom prst="rect">
            <a:avLst/>
          </a:prstGeom>
          <a:ln>
            <a:solidFill>
              <a:schemeClr val="tx1">
                <a:lumMod val="95000"/>
                <a:lumOff val="5000"/>
              </a:schemeClr>
            </a:solidFill>
          </a:ln>
        </p:spPr>
      </p:pic>
    </p:spTree>
    <p:extLst>
      <p:ext uri="{BB962C8B-B14F-4D97-AF65-F5344CB8AC3E}">
        <p14:creationId xmlns:p14="http://schemas.microsoft.com/office/powerpoint/2010/main" val="133131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962"/>
            <a:ext cx="8229600" cy="706438"/>
          </a:xfrm>
        </p:spPr>
        <p:txBody>
          <a:bodyPr/>
          <a:lstStyle/>
          <a:p>
            <a:r>
              <a:rPr lang="fr-CA" sz="4400" dirty="0">
                <a:solidFill>
                  <a:schemeClr val="tx2"/>
                </a:solidFill>
                <a:latin typeface="Ebrima" panose="02000000000000000000" pitchFamily="2" charset="0"/>
                <a:ea typeface="Ebrima" panose="02000000000000000000" pitchFamily="2" charset="0"/>
                <a:cs typeface="Ebrima" panose="02000000000000000000" pitchFamily="2" charset="0"/>
              </a:rPr>
              <a:t>Online </a:t>
            </a:r>
            <a:r>
              <a:rPr lang="fr-CA" sz="4400" dirty="0" err="1">
                <a:solidFill>
                  <a:schemeClr val="tx2"/>
                </a:solidFill>
                <a:latin typeface="Ebrima" panose="02000000000000000000" pitchFamily="2" charset="0"/>
                <a:ea typeface="Ebrima" panose="02000000000000000000" pitchFamily="2" charset="0"/>
                <a:cs typeface="Ebrima" panose="02000000000000000000" pitchFamily="2" charset="0"/>
              </a:rPr>
              <a:t>resources</a:t>
            </a:r>
            <a:br>
              <a:rPr lang="fr-CA" sz="4400" dirty="0">
                <a:solidFill>
                  <a:schemeClr val="tx2"/>
                </a:solidFill>
                <a:latin typeface="Ebrima" panose="02000000000000000000" pitchFamily="2" charset="0"/>
                <a:ea typeface="Ebrima" panose="02000000000000000000" pitchFamily="2" charset="0"/>
                <a:cs typeface="Ebrima" panose="02000000000000000000" pitchFamily="2" charset="0"/>
              </a:rPr>
            </a:br>
            <a:r>
              <a:rPr lang="fr-CA" sz="4400" dirty="0">
                <a:solidFill>
                  <a:schemeClr val="accent2"/>
                </a:solidFill>
                <a:latin typeface="Ebrima" panose="02000000000000000000" pitchFamily="2" charset="0"/>
                <a:ea typeface="Ebrima" panose="02000000000000000000" pitchFamily="2" charset="0"/>
                <a:cs typeface="Ebrima" panose="02000000000000000000" pitchFamily="2" charset="0"/>
              </a:rPr>
              <a:t>Documentation &amp; </a:t>
            </a:r>
            <a:r>
              <a:rPr lang="fr-CA" sz="4400" dirty="0" err="1">
                <a:solidFill>
                  <a:schemeClr val="accent2"/>
                </a:solidFill>
                <a:latin typeface="Ebrima" panose="02000000000000000000" pitchFamily="2" charset="0"/>
                <a:ea typeface="Ebrima" panose="02000000000000000000" pitchFamily="2" charset="0"/>
                <a:cs typeface="Ebrima" panose="02000000000000000000" pitchFamily="2" charset="0"/>
              </a:rPr>
              <a:t>tutorials</a:t>
            </a:r>
            <a:endParaRPr lang="en-GB" sz="4400"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207" t="8048" r="20746" b="8080"/>
          <a:stretch/>
        </p:blipFill>
        <p:spPr bwMode="auto">
          <a:xfrm>
            <a:off x="609600" y="1905000"/>
            <a:ext cx="5257800" cy="46676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4114800" y="1828800"/>
            <a:ext cx="685800" cy="850672"/>
            <a:chOff x="5334000" y="1371600"/>
            <a:chExt cx="685800" cy="850672"/>
          </a:xfrm>
        </p:grpSpPr>
        <p:sp>
          <p:nvSpPr>
            <p:cNvPr id="6" name="Oval 5"/>
            <p:cNvSpPr/>
            <p:nvPr/>
          </p:nvSpPr>
          <p:spPr>
            <a:xfrm>
              <a:off x="5334000" y="1841272"/>
              <a:ext cx="685800" cy="381000"/>
            </a:xfrm>
            <a:prstGeom prst="ellipse">
              <a:avLst/>
            </a:prstGeom>
            <a:noFill/>
            <a:ln w="2222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iped Right Arrow 6"/>
            <p:cNvSpPr/>
            <p:nvPr/>
          </p:nvSpPr>
          <p:spPr>
            <a:xfrm rot="5400000">
              <a:off x="5312551" y="1469249"/>
              <a:ext cx="652498" cy="4572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289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962"/>
            <a:ext cx="8229600" cy="706438"/>
          </a:xfrm>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Online resources</a:t>
            </a:r>
            <a:b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br>
            <a:r>
              <a:rPr lang="fr-CA" sz="4400" dirty="0">
                <a:solidFill>
                  <a:schemeClr val="accent2"/>
                </a:solidFill>
                <a:latin typeface="Ebrima" panose="02000000000000000000" pitchFamily="2" charset="0"/>
                <a:ea typeface="Ebrima" panose="02000000000000000000" pitchFamily="2" charset="0"/>
                <a:cs typeface="Ebrima" panose="02000000000000000000" pitchFamily="2" charset="0"/>
              </a:rPr>
              <a:t>Peer </a:t>
            </a:r>
            <a:r>
              <a:rPr lang="fr-CA" sz="4400" dirty="0" err="1">
                <a:solidFill>
                  <a:schemeClr val="accent2"/>
                </a:solidFill>
                <a:latin typeface="Ebrima" panose="02000000000000000000" pitchFamily="2" charset="0"/>
                <a:ea typeface="Ebrima" panose="02000000000000000000" pitchFamily="2" charset="0"/>
                <a:cs typeface="Ebrima" panose="02000000000000000000" pitchFamily="2" charset="0"/>
              </a:rPr>
              <a:t>communities</a:t>
            </a:r>
            <a:endParaRPr lang="en-US" sz="4400"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rotWithShape="1">
          <a:blip r:embed="rId2"/>
          <a:srcRect l="19700" t="9006" r="20263" b="5440"/>
          <a:stretch/>
        </p:blipFill>
        <p:spPr>
          <a:xfrm>
            <a:off x="585020" y="1752599"/>
            <a:ext cx="5434780" cy="4840351"/>
          </a:xfrm>
          <a:prstGeom prst="rect">
            <a:avLst/>
          </a:prstGeom>
          <a:ln>
            <a:solidFill>
              <a:schemeClr val="tx1">
                <a:lumMod val="95000"/>
                <a:lumOff val="5000"/>
              </a:schemeClr>
            </a:solidFill>
          </a:ln>
        </p:spPr>
      </p:pic>
      <p:grpSp>
        <p:nvGrpSpPr>
          <p:cNvPr id="4" name="Group 3"/>
          <p:cNvGrpSpPr/>
          <p:nvPr/>
        </p:nvGrpSpPr>
        <p:grpSpPr>
          <a:xfrm>
            <a:off x="4724400" y="1752599"/>
            <a:ext cx="1371600" cy="766799"/>
            <a:chOff x="6934200" y="762001"/>
            <a:chExt cx="1371600" cy="919198"/>
          </a:xfrm>
        </p:grpSpPr>
        <p:sp>
          <p:nvSpPr>
            <p:cNvPr id="6" name="Oval 5"/>
            <p:cNvSpPr/>
            <p:nvPr/>
          </p:nvSpPr>
          <p:spPr>
            <a:xfrm>
              <a:off x="6934200" y="1300199"/>
              <a:ext cx="1371600" cy="381000"/>
            </a:xfrm>
            <a:prstGeom prst="ellipse">
              <a:avLst/>
            </a:prstGeom>
            <a:noFill/>
            <a:ln w="2222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iped Right Arrow 6"/>
            <p:cNvSpPr/>
            <p:nvPr/>
          </p:nvSpPr>
          <p:spPr>
            <a:xfrm rot="5400000">
              <a:off x="7217551" y="859650"/>
              <a:ext cx="652498" cy="4572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9056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28190" y="6248400"/>
            <a:ext cx="3434210" cy="400110"/>
          </a:xfrm>
          <a:prstGeom prst="rect">
            <a:avLst/>
          </a:prstGeom>
        </p:spPr>
        <p:txBody>
          <a:bodyPr wrap="none">
            <a:spAutoFit/>
          </a:bodyPr>
          <a:lstStyle/>
          <a:p>
            <a:r>
              <a:rPr lang="en-US" sz="2000" dirty="0">
                <a:hlinkClick r:id="rId2"/>
              </a:rPr>
              <a:t>www.integratedbreeding.net</a:t>
            </a:r>
            <a:r>
              <a:rPr lang="en-US" sz="2000" dirty="0"/>
              <a:t> </a:t>
            </a:r>
          </a:p>
        </p:txBody>
      </p:sp>
      <p:sp>
        <p:nvSpPr>
          <p:cNvPr id="4" name="Title 1"/>
          <p:cNvSpPr>
            <a:spLocks noGrp="1"/>
          </p:cNvSpPr>
          <p:nvPr>
            <p:ph type="title"/>
          </p:nvPr>
        </p:nvSpPr>
        <p:spPr>
          <a:xfrm>
            <a:off x="457200" y="588962"/>
            <a:ext cx="8229600" cy="706438"/>
          </a:xfrm>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Online resources:</a:t>
            </a:r>
            <a:b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br>
            <a:r>
              <a:rPr lang="en-US" dirty="0">
                <a:solidFill>
                  <a:schemeClr val="accent2"/>
                </a:solidFill>
                <a:latin typeface="Ebrima" panose="02000000000000000000" pitchFamily="2" charset="0"/>
                <a:ea typeface="Ebrima" panose="02000000000000000000" pitchFamily="2" charset="0"/>
                <a:cs typeface="Ebrima" panose="02000000000000000000" pitchFamily="2" charset="0"/>
              </a:rPr>
              <a:t>More on the </a:t>
            </a:r>
            <a:r>
              <a:rPr lang="fr-CA" dirty="0">
                <a:solidFill>
                  <a:schemeClr val="accent2"/>
                </a:solidFill>
                <a:latin typeface="Ebrima" panose="02000000000000000000" pitchFamily="2" charset="0"/>
                <a:ea typeface="Ebrima" panose="02000000000000000000" pitchFamily="2" charset="0"/>
                <a:cs typeface="Ebrima" panose="02000000000000000000" pitchFamily="2" charset="0"/>
              </a:rPr>
              <a:t>IBP </a:t>
            </a:r>
            <a:r>
              <a:rPr lang="fr-CA" dirty="0" err="1">
                <a:solidFill>
                  <a:schemeClr val="accent2"/>
                </a:solidFill>
                <a:latin typeface="Ebrima" panose="02000000000000000000" pitchFamily="2" charset="0"/>
                <a:ea typeface="Ebrima" panose="02000000000000000000" pitchFamily="2" charset="0"/>
                <a:cs typeface="Ebrima" panose="02000000000000000000" pitchFamily="2" charset="0"/>
              </a:rPr>
              <a:t>Website</a:t>
            </a:r>
            <a:endParaRPr lang="en-US"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rotWithShape="1">
          <a:blip r:embed="rId3"/>
          <a:srcRect l="16666" t="6665" r="15625" b="3334"/>
          <a:stretch/>
        </p:blipFill>
        <p:spPr>
          <a:xfrm>
            <a:off x="609600" y="1817077"/>
            <a:ext cx="5334000" cy="4431323"/>
          </a:xfrm>
          <a:prstGeom prst="rect">
            <a:avLst/>
          </a:prstGeom>
          <a:ln>
            <a:solidFill>
              <a:schemeClr val="tx1">
                <a:lumMod val="95000"/>
                <a:lumOff val="5000"/>
              </a:schemeClr>
            </a:solidFill>
          </a:ln>
        </p:spPr>
      </p:pic>
    </p:spTree>
    <p:extLst>
      <p:ext uri="{BB962C8B-B14F-4D97-AF65-F5344CB8AC3E}">
        <p14:creationId xmlns:p14="http://schemas.microsoft.com/office/powerpoint/2010/main" val="1980997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528721"/>
            <a:ext cx="8229600" cy="706438"/>
          </a:xfrm>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Local support teams:</a:t>
            </a:r>
            <a:b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br>
            <a:r>
              <a:rPr lang="en-US" dirty="0">
                <a:solidFill>
                  <a:schemeClr val="accent2"/>
                </a:solidFill>
                <a:latin typeface="Ebrima" panose="02000000000000000000" pitchFamily="2" charset="0"/>
                <a:ea typeface="Ebrima" panose="02000000000000000000" pitchFamily="2" charset="0"/>
                <a:cs typeface="Ebrima" panose="02000000000000000000" pitchFamily="2" charset="0"/>
              </a:rPr>
              <a:t>providing assistance where you need it</a:t>
            </a:r>
          </a:p>
        </p:txBody>
      </p:sp>
      <p:grpSp>
        <p:nvGrpSpPr>
          <p:cNvPr id="57" name="Group 56"/>
          <p:cNvGrpSpPr/>
          <p:nvPr/>
        </p:nvGrpSpPr>
        <p:grpSpPr>
          <a:xfrm>
            <a:off x="3048000" y="5410200"/>
            <a:ext cx="3719052" cy="990600"/>
            <a:chOff x="3048000" y="5410200"/>
            <a:chExt cx="3719052" cy="990600"/>
          </a:xfrm>
        </p:grpSpPr>
        <p:sp>
          <p:nvSpPr>
            <p:cNvPr id="56" name="Rectangle 55"/>
            <p:cNvSpPr/>
            <p:nvPr/>
          </p:nvSpPr>
          <p:spPr>
            <a:xfrm>
              <a:off x="3048000" y="5410200"/>
              <a:ext cx="3719052" cy="990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312607" y="56388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312607" y="60198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641369" y="5582071"/>
              <a:ext cx="882421" cy="276999"/>
            </a:xfrm>
            <a:prstGeom prst="rect">
              <a:avLst/>
            </a:prstGeom>
            <a:noFill/>
          </p:spPr>
          <p:txBody>
            <a:bodyPr wrap="none" rtlCol="0">
              <a:spAutoFit/>
            </a:bodyPr>
            <a:lstStyle/>
            <a:p>
              <a:r>
                <a:rPr lang="en-US" sz="1200" dirty="0"/>
                <a:t>Local staff</a:t>
              </a:r>
            </a:p>
          </p:txBody>
        </p:sp>
        <p:sp>
          <p:nvSpPr>
            <p:cNvPr id="30" name="TextBox 29"/>
            <p:cNvSpPr txBox="1"/>
            <p:nvPr/>
          </p:nvSpPr>
          <p:spPr>
            <a:xfrm>
              <a:off x="3649386" y="5990631"/>
              <a:ext cx="704488" cy="276999"/>
            </a:xfrm>
            <a:prstGeom prst="rect">
              <a:avLst/>
            </a:prstGeom>
            <a:noFill/>
          </p:spPr>
          <p:txBody>
            <a:bodyPr wrap="none" rtlCol="0">
              <a:spAutoFit/>
            </a:bodyPr>
            <a:lstStyle/>
            <a:p>
              <a:r>
                <a:rPr lang="en-US" sz="1200" dirty="0"/>
                <a:t>IBP HQ</a:t>
              </a:r>
            </a:p>
          </p:txBody>
        </p:sp>
        <p:sp>
          <p:nvSpPr>
            <p:cNvPr id="31" name="TextBox 30"/>
            <p:cNvSpPr txBox="1"/>
            <p:nvPr/>
          </p:nvSpPr>
          <p:spPr>
            <a:xfrm>
              <a:off x="5432688" y="5576500"/>
              <a:ext cx="831125" cy="276999"/>
            </a:xfrm>
            <a:prstGeom prst="rect">
              <a:avLst/>
            </a:prstGeom>
            <a:noFill/>
          </p:spPr>
          <p:txBody>
            <a:bodyPr wrap="none" rtlCol="0">
              <a:spAutoFit/>
            </a:bodyPr>
            <a:lstStyle/>
            <a:p>
              <a:r>
                <a:rPr lang="en-US" sz="1200" dirty="0"/>
                <a:t>IBP Hubs</a:t>
              </a:r>
            </a:p>
          </p:txBody>
        </p:sp>
        <p:sp>
          <p:nvSpPr>
            <p:cNvPr id="32" name="TextBox 31"/>
            <p:cNvSpPr txBox="1"/>
            <p:nvPr/>
          </p:nvSpPr>
          <p:spPr>
            <a:xfrm>
              <a:off x="5438458" y="5980302"/>
              <a:ext cx="1267142" cy="276999"/>
            </a:xfrm>
            <a:prstGeom prst="rect">
              <a:avLst/>
            </a:prstGeom>
            <a:noFill/>
          </p:spPr>
          <p:txBody>
            <a:bodyPr wrap="none" rtlCol="0">
              <a:spAutoFit/>
            </a:bodyPr>
            <a:lstStyle/>
            <a:p>
              <a:r>
                <a:rPr lang="en-US" sz="1200" dirty="0"/>
                <a:t>IBP future Hubs</a:t>
              </a:r>
            </a:p>
          </p:txBody>
        </p:sp>
        <p:sp>
          <p:nvSpPr>
            <p:cNvPr id="33" name="Donut 32"/>
            <p:cNvSpPr/>
            <p:nvPr/>
          </p:nvSpPr>
          <p:spPr>
            <a:xfrm>
              <a:off x="3241173" y="5945031"/>
              <a:ext cx="291281" cy="304800"/>
            </a:xfrm>
            <a:prstGeom prst="donu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Oval 42"/>
            <p:cNvSpPr/>
            <p:nvPr/>
          </p:nvSpPr>
          <p:spPr>
            <a:xfrm>
              <a:off x="5141407" y="5644505"/>
              <a:ext cx="152400" cy="152400"/>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nut 43"/>
            <p:cNvSpPr/>
            <p:nvPr/>
          </p:nvSpPr>
          <p:spPr>
            <a:xfrm>
              <a:off x="5078726" y="5567140"/>
              <a:ext cx="291281" cy="304800"/>
            </a:xfrm>
            <a:prstGeom prst="don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Oval 44"/>
            <p:cNvSpPr/>
            <p:nvPr/>
          </p:nvSpPr>
          <p:spPr>
            <a:xfrm>
              <a:off x="5145094" y="6052751"/>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nut 45"/>
            <p:cNvSpPr/>
            <p:nvPr/>
          </p:nvSpPr>
          <p:spPr>
            <a:xfrm>
              <a:off x="5082413" y="5975386"/>
              <a:ext cx="291281" cy="304800"/>
            </a:xfrm>
            <a:prstGeom prst="donut">
              <a:avLst/>
            </a:prstGeom>
            <a:solidFill>
              <a:schemeClr val="accent1">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8" name="Group 57"/>
          <p:cNvGrpSpPr/>
          <p:nvPr/>
        </p:nvGrpSpPr>
        <p:grpSpPr>
          <a:xfrm>
            <a:off x="228600" y="1676400"/>
            <a:ext cx="8153400" cy="4114800"/>
            <a:chOff x="228600" y="1676400"/>
            <a:chExt cx="8153400" cy="4114800"/>
          </a:xfrm>
        </p:grpSpPr>
        <p:pic>
          <p:nvPicPr>
            <p:cNvPr id="4" name="Picture 3"/>
            <p:cNvPicPr>
              <a:picLocks noChangeAspect="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9716" b="24702"/>
            <a:stretch/>
          </p:blipFill>
          <p:spPr>
            <a:xfrm>
              <a:off x="228600" y="1676400"/>
              <a:ext cx="8153400" cy="4114800"/>
            </a:xfrm>
            <a:prstGeom prst="rect">
              <a:avLst/>
            </a:prstGeom>
          </p:spPr>
        </p:pic>
        <p:sp>
          <p:nvSpPr>
            <p:cNvPr id="5" name="Oval 4"/>
            <p:cNvSpPr/>
            <p:nvPr/>
          </p:nvSpPr>
          <p:spPr>
            <a:xfrm>
              <a:off x="1143000" y="25146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95516" y="28194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40386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34290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28684" y="2650869"/>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54577" y="2695114"/>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2748116"/>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52900" y="35814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43600" y="3581400"/>
              <a:ext cx="152400" cy="152400"/>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14652" y="3733800"/>
              <a:ext cx="152400" cy="152400"/>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53200" y="2847514"/>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6600" y="3650226"/>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3874985"/>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94803" y="2497086"/>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7800" y="29718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4884" y="49530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865374" y="4907526"/>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67600" y="510540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81400" y="3640922"/>
              <a:ext cx="152400" cy="152400"/>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810000" y="3809453"/>
              <a:ext cx="152400" cy="152400"/>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4114800" y="3809453"/>
              <a:ext cx="152400" cy="152400"/>
            </a:xfrm>
            <a:prstGeom prst="ellips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onut 39"/>
            <p:cNvSpPr/>
            <p:nvPr/>
          </p:nvSpPr>
          <p:spPr>
            <a:xfrm>
              <a:off x="3542412" y="3609756"/>
              <a:ext cx="215081" cy="228600"/>
            </a:xfrm>
            <a:prstGeom prst="donut">
              <a:avLst>
                <a:gd name="adj" fmla="val 1582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Donut 40"/>
            <p:cNvSpPr/>
            <p:nvPr/>
          </p:nvSpPr>
          <p:spPr>
            <a:xfrm>
              <a:off x="3780991" y="3778104"/>
              <a:ext cx="215081" cy="228600"/>
            </a:xfrm>
            <a:prstGeom prst="donut">
              <a:avLst>
                <a:gd name="adj" fmla="val 1582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Donut 41"/>
            <p:cNvSpPr/>
            <p:nvPr/>
          </p:nvSpPr>
          <p:spPr>
            <a:xfrm>
              <a:off x="4072730" y="3760685"/>
              <a:ext cx="215081" cy="228600"/>
            </a:xfrm>
            <a:prstGeom prst="donut">
              <a:avLst>
                <a:gd name="adj" fmla="val 1582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Donut 46"/>
            <p:cNvSpPr/>
            <p:nvPr/>
          </p:nvSpPr>
          <p:spPr>
            <a:xfrm>
              <a:off x="4007259" y="2618914"/>
              <a:ext cx="291281" cy="304800"/>
            </a:xfrm>
            <a:prstGeom prst="donut">
              <a:avLst/>
            </a:prstGeom>
            <a:solidFill>
              <a:schemeClr val="accent1">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Donut 49"/>
            <p:cNvSpPr/>
            <p:nvPr/>
          </p:nvSpPr>
          <p:spPr>
            <a:xfrm>
              <a:off x="944819" y="2735729"/>
              <a:ext cx="291281" cy="304800"/>
            </a:xfrm>
            <a:prstGeom prst="donut">
              <a:avLst/>
            </a:prstGeom>
            <a:solidFill>
              <a:schemeClr val="accent1">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p:cNvSpPr/>
            <p:nvPr/>
          </p:nvSpPr>
          <p:spPr>
            <a:xfrm>
              <a:off x="4549877" y="4927892"/>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nut 47"/>
            <p:cNvSpPr/>
            <p:nvPr/>
          </p:nvSpPr>
          <p:spPr>
            <a:xfrm>
              <a:off x="4480437" y="4856701"/>
              <a:ext cx="291281" cy="304800"/>
            </a:xfrm>
            <a:prstGeom prst="donut">
              <a:avLst/>
            </a:prstGeom>
            <a:solidFill>
              <a:schemeClr val="accent1">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Oval 51"/>
            <p:cNvSpPr/>
            <p:nvPr/>
          </p:nvSpPr>
          <p:spPr>
            <a:xfrm>
              <a:off x="2660240" y="4507180"/>
              <a:ext cx="152400" cy="1524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nut 48"/>
            <p:cNvSpPr/>
            <p:nvPr/>
          </p:nvSpPr>
          <p:spPr>
            <a:xfrm>
              <a:off x="2590800" y="4419600"/>
              <a:ext cx="291281" cy="304800"/>
            </a:xfrm>
            <a:prstGeom prst="donut">
              <a:avLst/>
            </a:prstGeom>
            <a:solidFill>
              <a:schemeClr val="accent1">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Donut 52"/>
            <p:cNvSpPr/>
            <p:nvPr/>
          </p:nvSpPr>
          <p:spPr>
            <a:xfrm>
              <a:off x="5873263" y="3508602"/>
              <a:ext cx="291281" cy="304800"/>
            </a:xfrm>
            <a:prstGeom prst="don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Donut 53"/>
            <p:cNvSpPr/>
            <p:nvPr/>
          </p:nvSpPr>
          <p:spPr>
            <a:xfrm>
              <a:off x="6544324" y="3646385"/>
              <a:ext cx="291281" cy="304800"/>
            </a:xfrm>
            <a:prstGeom prst="don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Donut 54"/>
            <p:cNvSpPr/>
            <p:nvPr/>
          </p:nvSpPr>
          <p:spPr>
            <a:xfrm>
              <a:off x="1302159" y="3345426"/>
              <a:ext cx="291281" cy="304800"/>
            </a:xfrm>
            <a:prstGeom prst="donu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84601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Value proposition</a:t>
            </a:r>
          </a:p>
        </p:txBody>
      </p:sp>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1" r="1850" b="48024"/>
          <a:stretch/>
        </p:blipFill>
        <p:spPr>
          <a:xfrm>
            <a:off x="3657600" y="4003324"/>
            <a:ext cx="5410200" cy="2854676"/>
          </a:xfrm>
          <a:prstGeom prst="rect">
            <a:avLst/>
          </a:prstGeom>
        </p:spPr>
      </p:pic>
    </p:spTree>
    <p:extLst>
      <p:ext uri="{BB962C8B-B14F-4D97-AF65-F5344CB8AC3E}">
        <p14:creationId xmlns:p14="http://schemas.microsoft.com/office/powerpoint/2010/main" val="353534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1361536"/>
            <a:ext cx="3581400" cy="2492990"/>
          </a:xfrm>
          <a:prstGeom prst="rect">
            <a:avLst/>
          </a:prstGeom>
        </p:spPr>
        <p:txBody>
          <a:bodyPr wrap="square">
            <a:spAutoFit/>
          </a:bodyPr>
          <a:lstStyle/>
          <a:p>
            <a:pPr marL="174625" indent="-173038">
              <a:buClr>
                <a:schemeClr val="accent3"/>
              </a:buClr>
              <a:buSzPct val="80000"/>
              <a:buFont typeface="Courier New" panose="02070309020205020404" pitchFamily="49" charset="0"/>
              <a:buChar char="o"/>
            </a:pPr>
            <a:r>
              <a:rPr lang="en-US" sz="1200" dirty="0"/>
              <a:t>Flexible LAN or cloud solution for a decentralized organizations </a:t>
            </a:r>
          </a:p>
          <a:p>
            <a:pPr marL="174625" indent="-173038">
              <a:buClr>
                <a:schemeClr val="accent3"/>
              </a:buClr>
              <a:buSzPct val="80000"/>
              <a:buFont typeface="Courier New" panose="02070309020205020404" pitchFamily="49" charset="0"/>
              <a:buChar char="o"/>
            </a:pPr>
            <a:r>
              <a:rPr lang="en-US" sz="1200" dirty="0"/>
              <a:t>Manages breeding information as well as workflow</a:t>
            </a:r>
          </a:p>
          <a:p>
            <a:pPr marL="174625" indent="-173038">
              <a:buClr>
                <a:schemeClr val="accent3"/>
              </a:buClr>
              <a:buSzPct val="80000"/>
              <a:buFont typeface="Courier New" panose="02070309020205020404" pitchFamily="49" charset="0"/>
              <a:buChar char="o"/>
            </a:pPr>
            <a:r>
              <a:rPr lang="en-US" sz="1200" dirty="0"/>
              <a:t>Support multiple crops within one system</a:t>
            </a:r>
          </a:p>
          <a:p>
            <a:pPr marL="174625" indent="-173038">
              <a:buClr>
                <a:schemeClr val="accent3"/>
              </a:buClr>
              <a:buSzPct val="80000"/>
              <a:buFont typeface="Courier New" panose="02070309020205020404" pitchFamily="49" charset="0"/>
              <a:buChar char="o"/>
            </a:pPr>
            <a:r>
              <a:rPr lang="en-US" sz="1200" dirty="0"/>
              <a:t>Statistical tools for data analysis and quantitative genetics</a:t>
            </a:r>
          </a:p>
          <a:p>
            <a:pPr marL="174625" indent="-173038">
              <a:buClr>
                <a:schemeClr val="accent3"/>
              </a:buClr>
              <a:buSzPct val="80000"/>
              <a:buFont typeface="Courier New" panose="02070309020205020404" pitchFamily="49" charset="0"/>
              <a:buChar char="o"/>
            </a:pPr>
            <a:r>
              <a:rPr lang="en-US" sz="1200" dirty="0"/>
              <a:t>Applications for a gradual transition into integrating genotypic data</a:t>
            </a:r>
          </a:p>
          <a:p>
            <a:pPr marL="174625" lvl="1" indent="-173038">
              <a:buClr>
                <a:schemeClr val="accent3"/>
              </a:buClr>
              <a:buSzPct val="80000"/>
              <a:buFont typeface="Courier New" panose="02070309020205020404" pitchFamily="49" charset="0"/>
              <a:buChar char="o"/>
            </a:pPr>
            <a:r>
              <a:rPr lang="en-US" sz="1200" dirty="0"/>
              <a:t>Data visualization tools, and advanced analytics and decision support tools for better breeding outcomes</a:t>
            </a:r>
            <a:endParaRPr lang="en-US" sz="900" dirty="0"/>
          </a:p>
          <a:p>
            <a:pPr marL="174625" indent="-173038">
              <a:buClr>
                <a:schemeClr val="accent3"/>
              </a:buClr>
              <a:buSzPct val="80000"/>
              <a:buFont typeface="Courier New" panose="02070309020205020404" pitchFamily="49" charset="0"/>
              <a:buChar char="o"/>
            </a:pPr>
            <a:r>
              <a:rPr lang="en-US" sz="1200" dirty="0"/>
              <a:t>Easily integrates with external technologies</a:t>
            </a:r>
          </a:p>
        </p:txBody>
      </p:sp>
      <p:sp>
        <p:nvSpPr>
          <p:cNvPr id="2" name="Title 1"/>
          <p:cNvSpPr>
            <a:spLocks noGrp="1"/>
          </p:cNvSpPr>
          <p:nvPr>
            <p:ph type="title"/>
          </p:nvPr>
        </p:nvSpPr>
        <p:spPr>
          <a:xfrm>
            <a:off x="457200" y="304800"/>
            <a:ext cx="8229600" cy="706438"/>
          </a:xfrm>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Clear benefits</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6" name="Rectangle 5"/>
          <p:cNvSpPr/>
          <p:nvPr/>
        </p:nvSpPr>
        <p:spPr>
          <a:xfrm>
            <a:off x="539151" y="1063925"/>
            <a:ext cx="3124201" cy="338554"/>
          </a:xfrm>
          <a:prstGeom prst="rect">
            <a:avLst/>
          </a:prstGeom>
        </p:spPr>
        <p:txBody>
          <a:bodyPr wrap="square">
            <a:spAutoFit/>
          </a:bodyPr>
          <a:lstStyle/>
          <a:p>
            <a:r>
              <a:rPr lang="en-US" sz="1600" b="1" dirty="0">
                <a:solidFill>
                  <a:schemeClr val="accent3"/>
                </a:solidFill>
              </a:rPr>
              <a:t>A comprehensive suite</a:t>
            </a:r>
            <a:endParaRPr lang="en-GB" sz="1600" b="1" dirty="0">
              <a:solidFill>
                <a:schemeClr val="accent3"/>
              </a:solidFill>
            </a:endParaRPr>
          </a:p>
        </p:txBody>
      </p:sp>
      <p:sp>
        <p:nvSpPr>
          <p:cNvPr id="7" name="Rectangle 6"/>
          <p:cNvSpPr/>
          <p:nvPr/>
        </p:nvSpPr>
        <p:spPr>
          <a:xfrm>
            <a:off x="4567686" y="1063925"/>
            <a:ext cx="3745648" cy="338554"/>
          </a:xfrm>
          <a:prstGeom prst="rect">
            <a:avLst/>
          </a:prstGeom>
        </p:spPr>
        <p:txBody>
          <a:bodyPr wrap="square">
            <a:spAutoFit/>
          </a:bodyPr>
          <a:lstStyle/>
          <a:p>
            <a:r>
              <a:rPr lang="en-US" sz="1600" b="1" dirty="0">
                <a:solidFill>
                  <a:schemeClr val="accent3"/>
                </a:solidFill>
              </a:rPr>
              <a:t>Improved data management</a:t>
            </a:r>
            <a:endParaRPr lang="en-GB" sz="1600" b="1" dirty="0">
              <a:solidFill>
                <a:schemeClr val="accent3"/>
              </a:solidFill>
            </a:endParaRPr>
          </a:p>
        </p:txBody>
      </p:sp>
      <p:sp>
        <p:nvSpPr>
          <p:cNvPr id="8" name="Rectangle 7"/>
          <p:cNvSpPr/>
          <p:nvPr/>
        </p:nvSpPr>
        <p:spPr>
          <a:xfrm>
            <a:off x="4567684" y="2414472"/>
            <a:ext cx="2564439" cy="338554"/>
          </a:xfrm>
          <a:prstGeom prst="rect">
            <a:avLst/>
          </a:prstGeom>
        </p:spPr>
        <p:txBody>
          <a:bodyPr wrap="square">
            <a:spAutoFit/>
          </a:bodyPr>
          <a:lstStyle/>
          <a:p>
            <a:r>
              <a:rPr lang="en-US" sz="1600" b="1" dirty="0">
                <a:solidFill>
                  <a:schemeClr val="accent3"/>
                </a:solidFill>
              </a:rPr>
              <a:t>Dedicated support</a:t>
            </a:r>
            <a:endParaRPr lang="en-GB" sz="1600" b="1" dirty="0">
              <a:solidFill>
                <a:schemeClr val="accent3"/>
              </a:solidFill>
            </a:endParaRPr>
          </a:p>
        </p:txBody>
      </p:sp>
      <p:sp>
        <p:nvSpPr>
          <p:cNvPr id="9" name="Rectangle 8"/>
          <p:cNvSpPr/>
          <p:nvPr/>
        </p:nvSpPr>
        <p:spPr>
          <a:xfrm>
            <a:off x="533400" y="4151333"/>
            <a:ext cx="3433313" cy="584775"/>
          </a:xfrm>
          <a:prstGeom prst="rect">
            <a:avLst/>
          </a:prstGeom>
        </p:spPr>
        <p:txBody>
          <a:bodyPr wrap="square">
            <a:spAutoFit/>
          </a:bodyPr>
          <a:lstStyle/>
          <a:p>
            <a:r>
              <a:rPr lang="en-US" sz="1600" b="1" dirty="0">
                <a:solidFill>
                  <a:schemeClr val="accent3"/>
                </a:solidFill>
              </a:rPr>
              <a:t>Meeting educational and research objectives</a:t>
            </a:r>
            <a:endParaRPr lang="en-GB" sz="1600" b="1" dirty="0">
              <a:solidFill>
                <a:schemeClr val="accent3"/>
              </a:solidFill>
            </a:endParaRPr>
          </a:p>
        </p:txBody>
      </p:sp>
      <p:sp>
        <p:nvSpPr>
          <p:cNvPr id="11" name="Rectangle 10"/>
          <p:cNvSpPr/>
          <p:nvPr/>
        </p:nvSpPr>
        <p:spPr>
          <a:xfrm>
            <a:off x="4556182" y="1361536"/>
            <a:ext cx="3581400" cy="1015663"/>
          </a:xfrm>
          <a:prstGeom prst="rect">
            <a:avLst/>
          </a:prstGeom>
        </p:spPr>
        <p:txBody>
          <a:bodyPr wrap="square">
            <a:spAutoFit/>
          </a:bodyPr>
          <a:lstStyle/>
          <a:p>
            <a:pPr marL="174625" indent="-173038">
              <a:buClr>
                <a:schemeClr val="accent3"/>
              </a:buClr>
              <a:buSzPct val="80000"/>
              <a:buFont typeface="Courier New" panose="02070309020205020404" pitchFamily="49" charset="0"/>
              <a:buChar char="o"/>
            </a:pPr>
            <a:r>
              <a:rPr lang="en-US" sz="1200" dirty="0"/>
              <a:t>More security and preservation / legacy</a:t>
            </a:r>
          </a:p>
          <a:p>
            <a:pPr marL="174625" indent="-173038">
              <a:buClr>
                <a:schemeClr val="accent3"/>
              </a:buClr>
              <a:buSzPct val="80000"/>
              <a:buFont typeface="Courier New" panose="02070309020205020404" pitchFamily="49" charset="0"/>
              <a:buChar char="o"/>
            </a:pPr>
            <a:r>
              <a:rPr lang="en-US" sz="1200" dirty="0"/>
              <a:t>Standardized documentation and quality control</a:t>
            </a:r>
          </a:p>
          <a:p>
            <a:pPr marL="174625" indent="-173038">
              <a:buClr>
                <a:schemeClr val="accent3"/>
              </a:buClr>
              <a:buSzPct val="80000"/>
              <a:buFont typeface="Courier New" panose="02070309020205020404" pitchFamily="49" charset="0"/>
              <a:buChar char="o"/>
            </a:pPr>
            <a:r>
              <a:rPr lang="en-US" sz="1200" dirty="0"/>
              <a:t>Easier and faster retrieval and sharing </a:t>
            </a:r>
          </a:p>
          <a:p>
            <a:pPr marL="174625" indent="-173038">
              <a:buClr>
                <a:schemeClr val="accent3"/>
              </a:buClr>
              <a:buSzPct val="80000"/>
              <a:buFont typeface="Courier New" panose="02070309020205020404" pitchFamily="49" charset="0"/>
              <a:buChar char="o"/>
            </a:pPr>
            <a:r>
              <a:rPr lang="en-US" sz="1200" dirty="0"/>
              <a:t>All in one place, from the field to the lab, thanks to electronic data capture capabilities</a:t>
            </a:r>
          </a:p>
        </p:txBody>
      </p:sp>
      <p:sp>
        <p:nvSpPr>
          <p:cNvPr id="12" name="Rectangle 11"/>
          <p:cNvSpPr/>
          <p:nvPr/>
        </p:nvSpPr>
        <p:spPr>
          <a:xfrm>
            <a:off x="4567685" y="2709208"/>
            <a:ext cx="3581400" cy="1938992"/>
          </a:xfrm>
          <a:prstGeom prst="rect">
            <a:avLst/>
          </a:prstGeom>
        </p:spPr>
        <p:txBody>
          <a:bodyPr wrap="square">
            <a:spAutoFit/>
          </a:bodyPr>
          <a:lstStyle/>
          <a:p>
            <a:pPr marL="174625" indent="-173038">
              <a:buClr>
                <a:schemeClr val="accent3"/>
              </a:buClr>
              <a:buSzPct val="80000"/>
              <a:buFont typeface="Courier New" panose="02070309020205020404" pitchFamily="49" charset="0"/>
              <a:buChar char="o"/>
            </a:pPr>
            <a:r>
              <a:rPr lang="en-US" sz="1200" dirty="0"/>
              <a:t>Adapted, from small workgroups to big scale breeding programs</a:t>
            </a:r>
          </a:p>
          <a:p>
            <a:pPr marL="174625" indent="-173038">
              <a:buClr>
                <a:schemeClr val="accent3"/>
              </a:buClr>
              <a:buSzPct val="80000"/>
              <a:buFont typeface="Courier New" panose="02070309020205020404" pitchFamily="49" charset="0"/>
              <a:buChar char="o"/>
            </a:pPr>
            <a:r>
              <a:rPr lang="en-US" sz="1200" dirty="0"/>
              <a:t>Affordable professional support and training for change management and to ensure success in implementing new technology</a:t>
            </a:r>
          </a:p>
          <a:p>
            <a:pPr marL="174625" indent="-173038">
              <a:buClr>
                <a:schemeClr val="accent3"/>
              </a:buClr>
              <a:buSzPct val="80000"/>
              <a:buFont typeface="Courier New" panose="02070309020205020404" pitchFamily="49" charset="0"/>
              <a:buChar char="o"/>
            </a:pPr>
            <a:r>
              <a:rPr lang="en-US" sz="1200" dirty="0"/>
              <a:t>Collaboration with international institutions, professionals and academics in extended communities and networks</a:t>
            </a:r>
          </a:p>
          <a:p>
            <a:pPr marL="174625" indent="-173038">
              <a:buClr>
                <a:schemeClr val="accent3"/>
              </a:buClr>
              <a:buSzPct val="80000"/>
              <a:buFont typeface="Courier New" panose="02070309020205020404" pitchFamily="49" charset="0"/>
              <a:buChar char="o"/>
            </a:pPr>
            <a:r>
              <a:rPr lang="en-US" sz="1200" dirty="0"/>
              <a:t>Dedicated relationship: we know your business and understand your local needs</a:t>
            </a:r>
            <a:endParaRPr lang="en-US" sz="1100" dirty="0"/>
          </a:p>
        </p:txBody>
      </p:sp>
      <p:sp>
        <p:nvSpPr>
          <p:cNvPr id="13" name="Rectangle 12"/>
          <p:cNvSpPr/>
          <p:nvPr/>
        </p:nvSpPr>
        <p:spPr>
          <a:xfrm>
            <a:off x="539151" y="4724400"/>
            <a:ext cx="3581400" cy="1384995"/>
          </a:xfrm>
          <a:prstGeom prst="rect">
            <a:avLst/>
          </a:prstGeom>
        </p:spPr>
        <p:txBody>
          <a:bodyPr wrap="square">
            <a:spAutoFit/>
          </a:bodyPr>
          <a:lstStyle/>
          <a:p>
            <a:pPr marL="174625" indent="-173038">
              <a:buClr>
                <a:schemeClr val="accent3"/>
              </a:buClr>
              <a:buSzPct val="80000"/>
              <a:buFont typeface="Courier New" panose="02070309020205020404" pitchFamily="49" charset="0"/>
              <a:buChar char="o"/>
            </a:pPr>
            <a:r>
              <a:rPr lang="en-US" sz="1200" dirty="0"/>
              <a:t>Online educational resources to help integrate breeding theory with cutting-edge breeding technologies</a:t>
            </a:r>
          </a:p>
          <a:p>
            <a:pPr marL="174625" indent="-173038">
              <a:buClr>
                <a:schemeClr val="accent3"/>
              </a:buClr>
              <a:buSzPct val="80000"/>
              <a:buFont typeface="Courier New" panose="02070309020205020404" pitchFamily="49" charset="0"/>
              <a:buChar char="o"/>
            </a:pPr>
            <a:r>
              <a:rPr lang="en-US" sz="1200" dirty="0"/>
              <a:t>Customizable educational materials to integrate into a plant breeding curriculum</a:t>
            </a:r>
          </a:p>
          <a:p>
            <a:pPr marL="174625" indent="-173038">
              <a:buClr>
                <a:schemeClr val="accent3"/>
              </a:buClr>
              <a:buSzPct val="80000"/>
              <a:buFont typeface="Courier New" panose="02070309020205020404" pitchFamily="49" charset="0"/>
              <a:buChar char="o"/>
            </a:pPr>
            <a:r>
              <a:rPr lang="en-US" sz="1200" dirty="0"/>
              <a:t>IBP staff to assist with structuring workshops and curricula</a:t>
            </a:r>
          </a:p>
        </p:txBody>
      </p:sp>
      <p:sp>
        <p:nvSpPr>
          <p:cNvPr id="18" name="Rectangle 17"/>
          <p:cNvSpPr/>
          <p:nvPr/>
        </p:nvSpPr>
        <p:spPr>
          <a:xfrm>
            <a:off x="4583504" y="4724400"/>
            <a:ext cx="3745648" cy="338554"/>
          </a:xfrm>
          <a:prstGeom prst="rect">
            <a:avLst/>
          </a:prstGeom>
        </p:spPr>
        <p:txBody>
          <a:bodyPr wrap="square">
            <a:spAutoFit/>
          </a:bodyPr>
          <a:lstStyle/>
          <a:p>
            <a:r>
              <a:rPr lang="en-US" sz="1600" b="1" dirty="0">
                <a:solidFill>
                  <a:schemeClr val="accent3"/>
                </a:solidFill>
              </a:rPr>
              <a:t>Tangible impact</a:t>
            </a:r>
            <a:endParaRPr lang="en-GB" sz="1600" b="1" dirty="0">
              <a:solidFill>
                <a:schemeClr val="accent3"/>
              </a:solidFill>
            </a:endParaRPr>
          </a:p>
        </p:txBody>
      </p:sp>
      <p:sp>
        <p:nvSpPr>
          <p:cNvPr id="19" name="Rectangle 18"/>
          <p:cNvSpPr/>
          <p:nvPr/>
        </p:nvSpPr>
        <p:spPr>
          <a:xfrm>
            <a:off x="4583504" y="5032177"/>
            <a:ext cx="3581400" cy="1077218"/>
          </a:xfrm>
          <a:prstGeom prst="rect">
            <a:avLst/>
          </a:prstGeom>
        </p:spPr>
        <p:txBody>
          <a:bodyPr wrap="square">
            <a:spAutoFit/>
          </a:bodyPr>
          <a:lstStyle/>
          <a:p>
            <a:pPr marL="174625" indent="-173038">
              <a:buClr>
                <a:schemeClr val="accent3"/>
              </a:buClr>
              <a:buSzPct val="80000"/>
              <a:buFont typeface="Courier New" panose="02070309020205020404" pitchFamily="49" charset="0"/>
              <a:buChar char="o"/>
            </a:pPr>
            <a:r>
              <a:rPr lang="en-GB" sz="1200" dirty="0"/>
              <a:t>Crop research data management</a:t>
            </a:r>
          </a:p>
          <a:p>
            <a:pPr marL="174625" indent="-173038">
              <a:buClr>
                <a:schemeClr val="accent3"/>
              </a:buClr>
              <a:buSzPct val="80000"/>
              <a:buFont typeface="Courier New" panose="02070309020205020404" pitchFamily="49" charset="0"/>
              <a:buChar char="o"/>
            </a:pPr>
            <a:r>
              <a:rPr lang="en-GB" sz="1200" dirty="0"/>
              <a:t>Breeding programme efficiency</a:t>
            </a:r>
          </a:p>
          <a:p>
            <a:pPr marL="174625" indent="-173038">
              <a:buClr>
                <a:schemeClr val="accent3"/>
              </a:buClr>
              <a:buSzPct val="80000"/>
              <a:buFont typeface="Courier New" panose="02070309020205020404" pitchFamily="49" charset="0"/>
              <a:buChar char="o"/>
            </a:pPr>
            <a:r>
              <a:rPr lang="en-GB" sz="1200" dirty="0"/>
              <a:t>Crop improvement practices and outputs</a:t>
            </a:r>
          </a:p>
          <a:p>
            <a:pPr marL="174625" indent="-173038">
              <a:buClr>
                <a:schemeClr val="accent3"/>
              </a:buClr>
              <a:buSzPct val="80000"/>
              <a:buFont typeface="Courier New" panose="02070309020205020404" pitchFamily="49" charset="0"/>
              <a:buChar char="o"/>
            </a:pPr>
            <a:r>
              <a:rPr lang="en-GB" sz="1200" dirty="0"/>
              <a:t>Ultimately, on regional economies and food security</a:t>
            </a:r>
            <a:r>
              <a:rPr lang="en-GB" sz="1400" dirty="0"/>
              <a:t> </a:t>
            </a:r>
            <a:endParaRPr lang="en-GB" sz="1200" dirty="0"/>
          </a:p>
        </p:txBody>
      </p:sp>
    </p:spTree>
    <p:extLst>
      <p:ext uri="{BB962C8B-B14F-4D97-AF65-F5344CB8AC3E}">
        <p14:creationId xmlns:p14="http://schemas.microsoft.com/office/powerpoint/2010/main" val="106993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22867"/>
            <a:ext cx="8229600" cy="5149334"/>
          </a:xfrm>
        </p:spPr>
        <p:txBody>
          <a:bodyPr/>
          <a:lstStyle/>
          <a:p>
            <a:pPr marL="0" indent="0">
              <a:spcBef>
                <a:spcPts val="1200"/>
              </a:spcBef>
              <a:spcAft>
                <a:spcPts val="300"/>
              </a:spcAft>
              <a:buNone/>
            </a:pPr>
            <a:r>
              <a:rPr lang="en-US" sz="2000" b="0" dirty="0">
                <a:solidFill>
                  <a:schemeClr val="tx2"/>
                </a:solidFill>
              </a:rPr>
              <a:t>The IBP is a </a:t>
            </a:r>
            <a:r>
              <a:rPr lang="en-US" sz="2000" b="0" dirty="0">
                <a:solidFill>
                  <a:schemeClr val="accent2"/>
                </a:solidFill>
              </a:rPr>
              <a:t>not-for-profit </a:t>
            </a:r>
            <a:r>
              <a:rPr lang="en-US" sz="2000" b="0" dirty="0">
                <a:solidFill>
                  <a:schemeClr val="tx2"/>
                </a:solidFill>
              </a:rPr>
              <a:t>entity, with a dual funding model (public and donor funds, and income from paying users) to support implementation at no cost for the partners we subsidize in Africa.</a:t>
            </a:r>
          </a:p>
          <a:p>
            <a:pPr marL="0" indent="0" algn="ctr">
              <a:spcBef>
                <a:spcPts val="1200"/>
              </a:spcBef>
              <a:spcAft>
                <a:spcPts val="300"/>
              </a:spcAft>
              <a:buNone/>
            </a:pPr>
            <a:r>
              <a:rPr lang="en-GB" sz="2000" b="0" dirty="0">
                <a:solidFill>
                  <a:schemeClr val="accent2"/>
                </a:solidFill>
              </a:rPr>
              <a:t>We offer growing organizations their first car, driving lessons, and some insurance coverage to palliate their first crashes</a:t>
            </a:r>
            <a:endParaRPr lang="en-US" sz="2000" b="0" dirty="0">
              <a:solidFill>
                <a:schemeClr val="accent2"/>
              </a:solidFill>
            </a:endParaRPr>
          </a:p>
          <a:p>
            <a:pPr marL="0" indent="0">
              <a:spcBef>
                <a:spcPts val="1200"/>
              </a:spcBef>
              <a:spcAft>
                <a:spcPts val="500"/>
              </a:spcAft>
              <a:buNone/>
            </a:pPr>
            <a:endParaRPr lang="en-US" sz="2000" b="0" dirty="0">
              <a:solidFill>
                <a:schemeClr val="tx2"/>
              </a:solidFill>
            </a:endParaRPr>
          </a:p>
          <a:p>
            <a:pPr marL="0" indent="0">
              <a:buNone/>
            </a:pPr>
            <a:endParaRPr lang="en-US" sz="2000" b="0" dirty="0"/>
          </a:p>
          <a:p>
            <a:endParaRPr lang="en-US" sz="2000" b="0" dirty="0"/>
          </a:p>
          <a:p>
            <a:endParaRPr lang="en-US" dirty="0"/>
          </a:p>
        </p:txBody>
      </p:sp>
      <p:sp>
        <p:nvSpPr>
          <p:cNvPr id="5" name="TextBox 4"/>
          <p:cNvSpPr txBox="1"/>
          <p:nvPr/>
        </p:nvSpPr>
        <p:spPr>
          <a:xfrm>
            <a:off x="479199" y="253426"/>
            <a:ext cx="2501006" cy="769441"/>
          </a:xfrm>
          <a:prstGeom prst="rect">
            <a:avLst/>
          </a:prstGeom>
          <a:noFill/>
        </p:spPr>
        <p:txBody>
          <a:bodyPr wrap="none" rtlCol="0">
            <a:spAutoFit/>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About us</a:t>
            </a:r>
          </a:p>
        </p:txBody>
      </p:sp>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994345" y="2971800"/>
            <a:ext cx="3073400" cy="3519043"/>
          </a:xfrm>
          <a:prstGeom prst="rect">
            <a:avLst/>
          </a:prstGeom>
        </p:spPr>
      </p:pic>
    </p:spTree>
    <p:extLst>
      <p:ext uri="{BB962C8B-B14F-4D97-AF65-F5344CB8AC3E}">
        <p14:creationId xmlns:p14="http://schemas.microsoft.com/office/powerpoint/2010/main" val="3658905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Tangible impact at all levels</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p:txBody>
          <a:bodyPr/>
          <a:lstStyle/>
          <a:p>
            <a:r>
              <a:rPr lang="en-GB" sz="1800" dirty="0"/>
              <a:t>Breeders:</a:t>
            </a:r>
          </a:p>
          <a:p>
            <a:pPr lvl="1"/>
            <a:r>
              <a:rPr lang="en-GB" sz="1600" dirty="0"/>
              <a:t>Increase data quality, documentation and exchange</a:t>
            </a:r>
          </a:p>
          <a:p>
            <a:pPr lvl="1"/>
            <a:r>
              <a:rPr lang="en-GB" sz="1600" dirty="0"/>
              <a:t>Savings in time and cost to run breeding activities and </a:t>
            </a:r>
            <a:r>
              <a:rPr lang="en-US" sz="1600" dirty="0"/>
              <a:t>to bring new crop varieties</a:t>
            </a:r>
            <a:endParaRPr lang="en-GB" sz="1600" dirty="0"/>
          </a:p>
          <a:p>
            <a:pPr lvl="1"/>
            <a:r>
              <a:rPr lang="en-GB" sz="1600" dirty="0"/>
              <a:t>Increased genetic gain at each crop cycle</a:t>
            </a:r>
          </a:p>
          <a:p>
            <a:pPr lvl="1"/>
            <a:r>
              <a:rPr lang="en-GB" sz="1600" dirty="0"/>
              <a:t>Enhanced certainty in crop breeding outcomes</a:t>
            </a:r>
          </a:p>
          <a:p>
            <a:pPr lvl="1"/>
            <a:r>
              <a:rPr lang="en-US" sz="1600" dirty="0"/>
              <a:t>Students: learning now how to use breeding software now is added value for prospective employers</a:t>
            </a:r>
            <a:endParaRPr lang="en-GB" sz="1600" dirty="0"/>
          </a:p>
          <a:p>
            <a:r>
              <a:rPr lang="en-GB" sz="1800" dirty="0"/>
              <a:t>Institutions:</a:t>
            </a:r>
          </a:p>
          <a:p>
            <a:pPr lvl="1"/>
            <a:r>
              <a:rPr lang="en-GB" sz="1600" dirty="0"/>
              <a:t>Improved institutional data management </a:t>
            </a:r>
          </a:p>
          <a:p>
            <a:pPr lvl="1"/>
            <a:r>
              <a:rPr lang="en-GB" sz="1600" dirty="0"/>
              <a:t>Better product at a lower price (efficiency and effectiveness)</a:t>
            </a:r>
          </a:p>
          <a:p>
            <a:pPr lvl="1"/>
            <a:r>
              <a:rPr lang="en-GB" sz="1600" dirty="0"/>
              <a:t>Improve the value proposition to attract funding (public) / f</a:t>
            </a:r>
            <a:r>
              <a:rPr lang="en-US" sz="1600" dirty="0" err="1"/>
              <a:t>urther</a:t>
            </a:r>
            <a:r>
              <a:rPr lang="en-US" sz="1600" dirty="0"/>
              <a:t> Corporate Social Responsibility (CSR) objectives (private)</a:t>
            </a:r>
            <a:endParaRPr lang="en-GB" sz="1600" dirty="0"/>
          </a:p>
          <a:p>
            <a:r>
              <a:rPr lang="en-GB" sz="1800" dirty="0"/>
              <a:t>Society:</a:t>
            </a:r>
          </a:p>
          <a:p>
            <a:pPr lvl="1"/>
            <a:r>
              <a:rPr lang="en-GB" sz="1600" dirty="0"/>
              <a:t>Improved crops (quality and yield) in farmers’ fields</a:t>
            </a:r>
          </a:p>
          <a:p>
            <a:pPr lvl="1"/>
            <a:r>
              <a:rPr lang="en-GB" sz="1600" dirty="0"/>
              <a:t>More income for smallholder farmers, contributing to </a:t>
            </a:r>
            <a:r>
              <a:rPr lang="en-US" sz="1600" dirty="0"/>
              <a:t>a larger-scale impact on regional economy </a:t>
            </a:r>
          </a:p>
          <a:p>
            <a:pPr lvl="1"/>
            <a:r>
              <a:rPr lang="en-GB" sz="1600" dirty="0"/>
              <a:t>More and better food to feed the world</a:t>
            </a:r>
          </a:p>
          <a:p>
            <a:pPr lvl="1"/>
            <a:endParaRPr lang="en-GB" sz="2000" dirty="0"/>
          </a:p>
          <a:p>
            <a:endParaRPr lang="en-US" dirty="0"/>
          </a:p>
          <a:p>
            <a:endParaRPr lang="en-GB" dirty="0"/>
          </a:p>
        </p:txBody>
      </p:sp>
    </p:spTree>
    <p:extLst>
      <p:ext uri="{BB962C8B-B14F-4D97-AF65-F5344CB8AC3E}">
        <p14:creationId xmlns:p14="http://schemas.microsoft.com/office/powerpoint/2010/main" val="179526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Share our vision:</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468312" y="1050925"/>
            <a:ext cx="8523288" cy="5121275"/>
          </a:xfrm>
        </p:spPr>
        <p:txBody>
          <a:bodyPr/>
          <a:lstStyle/>
          <a:p>
            <a:pPr marL="0" indent="0">
              <a:spcBef>
                <a:spcPts val="600"/>
              </a:spcBef>
              <a:spcAft>
                <a:spcPts val="600"/>
              </a:spcAft>
              <a:buNone/>
            </a:pPr>
            <a:r>
              <a:rPr lang="en-GB" sz="2400" b="0" dirty="0"/>
              <a:t>Help us ignite a crop breeding revolution in developing countries, where people drive change through solid and vibrant breeding communities. We want to provide concrete solutions for a new, sustainable operational model in R4D, that will have a huge impact on crop research data management, breeding programme efficiency, crop improvement practices and outputs and, ultimately, on regional economies and food security. </a:t>
            </a:r>
          </a:p>
        </p:txBody>
      </p:sp>
    </p:spTree>
    <p:extLst>
      <p:ext uri="{BB962C8B-B14F-4D97-AF65-F5344CB8AC3E}">
        <p14:creationId xmlns:p14="http://schemas.microsoft.com/office/powerpoint/2010/main" val="814360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609600" y="152400"/>
            <a:ext cx="82296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0">
                <a:solidFill>
                  <a:schemeClr val="accent3"/>
                </a:solidFill>
                <a:latin typeface="+mj-lt"/>
                <a:ea typeface="+mj-ea"/>
                <a:cs typeface="+mj-cs"/>
              </a:defRPr>
            </a:lvl1pPr>
            <a:lvl2pPr algn="l" rtl="0" eaLnBrk="1" fontAlgn="base" hangingPunct="1">
              <a:spcBef>
                <a:spcPct val="0"/>
              </a:spcBef>
              <a:spcAft>
                <a:spcPct val="0"/>
              </a:spcAft>
              <a:defRPr sz="3400">
                <a:solidFill>
                  <a:srgbClr val="215591"/>
                </a:solidFill>
                <a:latin typeface="Arial" charset="0"/>
                <a:cs typeface="Arial" charset="0"/>
              </a:defRPr>
            </a:lvl2pPr>
            <a:lvl3pPr algn="l" rtl="0" eaLnBrk="1" fontAlgn="base" hangingPunct="1">
              <a:spcBef>
                <a:spcPct val="0"/>
              </a:spcBef>
              <a:spcAft>
                <a:spcPct val="0"/>
              </a:spcAft>
              <a:defRPr sz="3400">
                <a:solidFill>
                  <a:srgbClr val="215591"/>
                </a:solidFill>
                <a:latin typeface="Arial" charset="0"/>
                <a:cs typeface="Arial" charset="0"/>
              </a:defRPr>
            </a:lvl3pPr>
            <a:lvl4pPr algn="l" rtl="0" eaLnBrk="1" fontAlgn="base" hangingPunct="1">
              <a:spcBef>
                <a:spcPct val="0"/>
              </a:spcBef>
              <a:spcAft>
                <a:spcPct val="0"/>
              </a:spcAft>
              <a:defRPr sz="3400">
                <a:solidFill>
                  <a:srgbClr val="215591"/>
                </a:solidFill>
                <a:latin typeface="Arial" charset="0"/>
                <a:cs typeface="Arial" charset="0"/>
              </a:defRPr>
            </a:lvl4pPr>
            <a:lvl5pPr algn="l" rtl="0" eaLnBrk="1" fontAlgn="base" hangingPunct="1">
              <a:spcBef>
                <a:spcPct val="0"/>
              </a:spcBef>
              <a:spcAft>
                <a:spcPct val="0"/>
              </a:spcAft>
              <a:defRPr sz="3400">
                <a:solidFill>
                  <a:srgbClr val="215591"/>
                </a:solidFill>
                <a:latin typeface="Arial" charset="0"/>
                <a:cs typeface="Arial" charset="0"/>
              </a:defRPr>
            </a:lvl5pPr>
            <a:lvl6pPr marL="457200" algn="l" rtl="0" eaLnBrk="1" fontAlgn="base" hangingPunct="1">
              <a:spcBef>
                <a:spcPct val="0"/>
              </a:spcBef>
              <a:spcAft>
                <a:spcPct val="0"/>
              </a:spcAft>
              <a:defRPr sz="3400">
                <a:solidFill>
                  <a:srgbClr val="215591"/>
                </a:solidFill>
                <a:latin typeface="Arial" charset="0"/>
                <a:cs typeface="Arial" charset="0"/>
              </a:defRPr>
            </a:lvl6pPr>
            <a:lvl7pPr marL="914400" algn="l" rtl="0" eaLnBrk="1" fontAlgn="base" hangingPunct="1">
              <a:spcBef>
                <a:spcPct val="0"/>
              </a:spcBef>
              <a:spcAft>
                <a:spcPct val="0"/>
              </a:spcAft>
              <a:defRPr sz="3400">
                <a:solidFill>
                  <a:srgbClr val="215591"/>
                </a:solidFill>
                <a:latin typeface="Arial" charset="0"/>
                <a:cs typeface="Arial" charset="0"/>
              </a:defRPr>
            </a:lvl7pPr>
            <a:lvl8pPr marL="1371600" algn="l" rtl="0" eaLnBrk="1" fontAlgn="base" hangingPunct="1">
              <a:spcBef>
                <a:spcPct val="0"/>
              </a:spcBef>
              <a:spcAft>
                <a:spcPct val="0"/>
              </a:spcAft>
              <a:defRPr sz="3400">
                <a:solidFill>
                  <a:srgbClr val="215591"/>
                </a:solidFill>
                <a:latin typeface="Arial" charset="0"/>
                <a:cs typeface="Arial" charset="0"/>
              </a:defRPr>
            </a:lvl8pPr>
            <a:lvl9pPr marL="1828800" algn="l" rtl="0" eaLnBrk="1" fontAlgn="base" hangingPunct="1">
              <a:spcBef>
                <a:spcPct val="0"/>
              </a:spcBef>
              <a:spcAft>
                <a:spcPct val="0"/>
              </a:spcAft>
              <a:defRPr sz="3400">
                <a:solidFill>
                  <a:srgbClr val="21559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Next steps:</a:t>
            </a:r>
            <a:endParaRPr kumimoji="0" lang="en-US" b="0" i="0" u="none" strike="noStrike" kern="0" cap="none" spc="0" normalizeH="0" baseline="0" dirty="0">
              <a:ln>
                <a:noFill/>
              </a:ln>
              <a:solidFill>
                <a:schemeClr val="tx2"/>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 name="TextBox 1"/>
          <p:cNvSpPr txBox="1"/>
          <p:nvPr/>
        </p:nvSpPr>
        <p:spPr>
          <a:xfrm>
            <a:off x="729680" y="990600"/>
            <a:ext cx="7652320" cy="3568669"/>
          </a:xfrm>
          <a:prstGeom prst="rect">
            <a:avLst/>
          </a:prstGeom>
          <a:noFill/>
        </p:spPr>
        <p:txBody>
          <a:bodyPr wrap="square" rtlCol="0">
            <a:spAutoFit/>
          </a:bodyPr>
          <a:lstStyle/>
          <a:p>
            <a:pPr marL="342900" lvl="1" indent="-342900" fontAlgn="base">
              <a:spcBef>
                <a:spcPct val="20000"/>
              </a:spcBef>
              <a:spcAft>
                <a:spcPts val="300"/>
              </a:spcAft>
              <a:buClr>
                <a:srgbClr val="FF9933"/>
              </a:buClr>
              <a:buSzPct val="100000"/>
              <a:buFont typeface="Wingdings" pitchFamily="2" charset="2"/>
              <a:buChar char="§"/>
              <a:defRPr/>
            </a:pPr>
            <a:r>
              <a:rPr lang="en-US" sz="1600" dirty="0"/>
              <a:t>Register on our website: </a:t>
            </a:r>
            <a:r>
              <a:rPr lang="en-US" sz="1600" dirty="0">
                <a:hlinkClick r:id="rId2"/>
              </a:rPr>
              <a:t>www.integratedbreeding.net</a:t>
            </a:r>
            <a:endParaRPr lang="en-US" sz="1600" dirty="0"/>
          </a:p>
          <a:p>
            <a:pPr marL="800100" lvl="2" indent="-342900" fontAlgn="base">
              <a:spcBef>
                <a:spcPct val="20000"/>
              </a:spcBef>
              <a:spcAft>
                <a:spcPts val="300"/>
              </a:spcAft>
              <a:buClr>
                <a:srgbClr val="FF9933"/>
              </a:buClr>
              <a:buSzPct val="100000"/>
              <a:buFont typeface="Wingdings" pitchFamily="2" charset="2"/>
              <a:buChar char="§"/>
              <a:defRPr/>
            </a:pPr>
            <a:r>
              <a:rPr lang="en-US" sz="1600" dirty="0"/>
              <a:t>Get a free trial or demo of BMS Pro</a:t>
            </a:r>
          </a:p>
          <a:p>
            <a:pPr marL="800100" lvl="2" indent="-342900" fontAlgn="base">
              <a:spcBef>
                <a:spcPct val="20000"/>
              </a:spcBef>
              <a:spcAft>
                <a:spcPts val="300"/>
              </a:spcAft>
              <a:buClr>
                <a:srgbClr val="FF9933"/>
              </a:buClr>
              <a:buSzPct val="100000"/>
              <a:buFont typeface="Wingdings" pitchFamily="2" charset="2"/>
              <a:buChar char="§"/>
              <a:defRPr/>
            </a:pPr>
            <a:r>
              <a:rPr lang="en-US" sz="1600" dirty="0"/>
              <a:t>Access tutorials, videos, publications and more</a:t>
            </a:r>
          </a:p>
          <a:p>
            <a:pPr marL="800100" lvl="2" indent="-342900" fontAlgn="base">
              <a:spcBef>
                <a:spcPct val="20000"/>
              </a:spcBef>
              <a:spcAft>
                <a:spcPts val="300"/>
              </a:spcAft>
              <a:buClr>
                <a:srgbClr val="FF9933"/>
              </a:buClr>
              <a:buSzPct val="100000"/>
              <a:buFont typeface="Wingdings" pitchFamily="2" charset="2"/>
              <a:buChar char="§"/>
              <a:defRPr/>
            </a:pPr>
            <a:r>
              <a:rPr lang="en-US" sz="1600" dirty="0"/>
              <a:t>Join a Peer Community</a:t>
            </a:r>
          </a:p>
          <a:p>
            <a:pPr marL="800100" lvl="2" indent="-342900" fontAlgn="base">
              <a:spcBef>
                <a:spcPct val="20000"/>
              </a:spcBef>
              <a:spcAft>
                <a:spcPts val="300"/>
              </a:spcAft>
              <a:buClr>
                <a:srgbClr val="FF9933"/>
              </a:buClr>
              <a:buSzPct val="100000"/>
              <a:buFont typeface="Wingdings" pitchFamily="2" charset="2"/>
              <a:buChar char="§"/>
              <a:defRPr/>
            </a:pPr>
            <a:r>
              <a:rPr lang="en-US" sz="1600" dirty="0"/>
              <a:t>Get special rates on breeding services through our network of providers</a:t>
            </a:r>
          </a:p>
          <a:p>
            <a:pPr marL="457200" lvl="2" fontAlgn="base">
              <a:spcBef>
                <a:spcPct val="20000"/>
              </a:spcBef>
              <a:spcAft>
                <a:spcPts val="300"/>
              </a:spcAft>
              <a:buClr>
                <a:srgbClr val="FF9933"/>
              </a:buClr>
              <a:buSzPct val="100000"/>
              <a:defRPr/>
            </a:pPr>
            <a:endParaRPr lang="en-US" sz="1600" dirty="0"/>
          </a:p>
          <a:p>
            <a:pPr marL="342900" lvl="1" indent="-342900" fontAlgn="base">
              <a:spcBef>
                <a:spcPct val="20000"/>
              </a:spcBef>
              <a:spcAft>
                <a:spcPts val="300"/>
              </a:spcAft>
              <a:buClr>
                <a:srgbClr val="FF9933"/>
              </a:buClr>
              <a:buSzPct val="100000"/>
              <a:buFont typeface="Wingdings" pitchFamily="2" charset="2"/>
              <a:buChar char="§"/>
              <a:defRPr/>
            </a:pPr>
            <a:r>
              <a:rPr lang="en-US" sz="1600" dirty="0"/>
              <a:t>Request a personalized demo of the BMS: </a:t>
            </a:r>
            <a:r>
              <a:rPr lang="en-US" sz="1600" dirty="0">
                <a:hlinkClick r:id="rId3"/>
              </a:rPr>
              <a:t>deployment@integratedbreeding.net</a:t>
            </a:r>
            <a:r>
              <a:rPr lang="en-US" sz="1600" dirty="0"/>
              <a:t> </a:t>
            </a:r>
          </a:p>
          <a:p>
            <a:endParaRPr lang="en-US" dirty="0"/>
          </a:p>
          <a:p>
            <a:pPr algn="ctr"/>
            <a:r>
              <a:rPr lang="en-US" sz="2400" dirty="0">
                <a:solidFill>
                  <a:schemeClr val="accent1"/>
                </a:solidFill>
              </a:rPr>
              <a:t>Our team will be happy to answer your questions!</a:t>
            </a:r>
            <a:endParaRPr lang="en-GB" sz="2400" dirty="0">
              <a:solidFill>
                <a:schemeClr val="accent1"/>
              </a:solidFill>
            </a:endParaRPr>
          </a:p>
          <a:p>
            <a:pPr marL="342900" indent="-342900" fontAlgn="base">
              <a:spcBef>
                <a:spcPct val="20000"/>
              </a:spcBef>
              <a:spcAft>
                <a:spcPts val="300"/>
              </a:spcAft>
              <a:buClr>
                <a:srgbClr val="FF9933"/>
              </a:buClr>
              <a:buSzPct val="100000"/>
              <a:buFont typeface="Wingdings" pitchFamily="2" charset="2"/>
              <a:buChar char="§"/>
              <a:defRPr/>
            </a:pPr>
            <a:endParaRPr lang="en-GB" sz="1600" dirty="0"/>
          </a:p>
        </p:txBody>
      </p:sp>
    </p:spTree>
    <p:extLst>
      <p:ext uri="{BB962C8B-B14F-4D97-AF65-F5344CB8AC3E}">
        <p14:creationId xmlns:p14="http://schemas.microsoft.com/office/powerpoint/2010/main" val="1227362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2052"/>
          <a:stretch/>
        </p:blipFill>
        <p:spPr>
          <a:xfrm>
            <a:off x="1" y="8641"/>
            <a:ext cx="9143999" cy="5848350"/>
          </a:xfrm>
          <a:prstGeom prst="rect">
            <a:avLst/>
          </a:prstGeom>
        </p:spPr>
      </p:pic>
    </p:spTree>
    <p:extLst>
      <p:ext uri="{BB962C8B-B14F-4D97-AF65-F5344CB8AC3E}">
        <p14:creationId xmlns:p14="http://schemas.microsoft.com/office/powerpoint/2010/main" val="223274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030" y="990600"/>
            <a:ext cx="8235770" cy="556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2664959" y="2380994"/>
            <a:ext cx="3767832" cy="1893509"/>
            <a:chOff x="2664959" y="2380994"/>
            <a:chExt cx="3767832" cy="1893509"/>
          </a:xfrm>
        </p:grpSpPr>
        <p:sp>
          <p:nvSpPr>
            <p:cNvPr id="97" name="Flowchart: Manual Operation 96"/>
            <p:cNvSpPr/>
            <p:nvPr/>
          </p:nvSpPr>
          <p:spPr>
            <a:xfrm>
              <a:off x="2819400" y="2514600"/>
              <a:ext cx="3441634" cy="1759903"/>
            </a:xfrm>
            <a:prstGeom prst="flowChartManualOperation">
              <a:avLst/>
            </a:prstGeom>
            <a:pattFill prst="pct5">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9" name="Rectangle 98"/>
            <p:cNvSpPr/>
            <p:nvPr/>
          </p:nvSpPr>
          <p:spPr>
            <a:xfrm>
              <a:off x="2664959" y="2380994"/>
              <a:ext cx="3767832" cy="209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p:nvPr/>
        </p:nvSpPr>
        <p:spPr>
          <a:xfrm>
            <a:off x="4724400" y="5722203"/>
            <a:ext cx="3871599" cy="830997"/>
          </a:xfrm>
          <a:prstGeom prst="rect">
            <a:avLst/>
          </a:prstGeom>
        </p:spPr>
        <p:txBody>
          <a:bodyPr wrap="square">
            <a:spAutoFit/>
          </a:bodyPr>
          <a:lstStyle/>
          <a:p>
            <a:pPr algn="r"/>
            <a:r>
              <a:rPr lang="en-AU" sz="1200" b="1" dirty="0"/>
              <a:t>Non-subsidized users</a:t>
            </a:r>
            <a:r>
              <a:rPr lang="en-AU" sz="1200" dirty="0"/>
              <a:t> can access the </a:t>
            </a:r>
            <a:r>
              <a:rPr lang="en-AU" sz="1200" b="1" dirty="0"/>
              <a:t>BMS PRO</a:t>
            </a:r>
            <a:r>
              <a:rPr lang="en-AU" sz="1200" dirty="0"/>
              <a:t> products and related services as</a:t>
            </a:r>
            <a:r>
              <a:rPr lang="en-AU" sz="1200" b="1" dirty="0"/>
              <a:t> paying clients</a:t>
            </a:r>
            <a:r>
              <a:rPr lang="en-AU" sz="1200" dirty="0"/>
              <a:t>. Prices and conditions are scaled in relation to activity sector, project size and world region.</a:t>
            </a:r>
            <a:endParaRPr lang="en-US" sz="1200" dirty="0"/>
          </a:p>
        </p:txBody>
      </p:sp>
      <p:sp>
        <p:nvSpPr>
          <p:cNvPr id="48" name="Rectangle 47"/>
          <p:cNvSpPr/>
          <p:nvPr/>
        </p:nvSpPr>
        <p:spPr>
          <a:xfrm>
            <a:off x="533400" y="5707379"/>
            <a:ext cx="3386306" cy="830997"/>
          </a:xfrm>
          <a:prstGeom prst="rect">
            <a:avLst/>
          </a:prstGeom>
        </p:spPr>
        <p:txBody>
          <a:bodyPr wrap="square">
            <a:spAutoFit/>
          </a:bodyPr>
          <a:lstStyle/>
          <a:p>
            <a:r>
              <a:rPr lang="en-AU" sz="1200" b="1" dirty="0"/>
              <a:t>Subsidized clients</a:t>
            </a:r>
            <a:r>
              <a:rPr lang="en-AU" sz="1200" dirty="0"/>
              <a:t> are people from </a:t>
            </a:r>
            <a:r>
              <a:rPr lang="en-AU" sz="1200" b="1" dirty="0"/>
              <a:t>public institutions in developing countries. They </a:t>
            </a:r>
            <a:r>
              <a:rPr lang="en-AU" sz="1200" dirty="0"/>
              <a:t>receive the BMS PRO products and support services free of charge.</a:t>
            </a:r>
          </a:p>
        </p:txBody>
      </p:sp>
      <p:pic>
        <p:nvPicPr>
          <p:cNvPr id="9"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262557"/>
            <a:ext cx="460596" cy="58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3790529"/>
            <a:ext cx="460596" cy="58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635404" y="3262557"/>
            <a:ext cx="460596" cy="58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330604" y="3786824"/>
            <a:ext cx="460596" cy="58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05490" y="206504"/>
            <a:ext cx="8326850" cy="769441"/>
          </a:xfrm>
          <a:prstGeom prst="rect">
            <a:avLst/>
          </a:prstGeom>
          <a:noFill/>
        </p:spPr>
        <p:txBody>
          <a:bodyPr wrap="square" rtlCol="0">
            <a:spAutoFit/>
          </a:bodyPr>
          <a:lstStyle/>
          <a:p>
            <a:pPr eaLnBrk="0" hangingPunct="0"/>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A dual funding model</a:t>
            </a:r>
          </a:p>
        </p:txBody>
      </p:sp>
      <p:sp>
        <p:nvSpPr>
          <p:cNvPr id="18" name="TextBox 17"/>
          <p:cNvSpPr txBox="1"/>
          <p:nvPr/>
        </p:nvSpPr>
        <p:spPr>
          <a:xfrm>
            <a:off x="760667" y="1108293"/>
            <a:ext cx="3767832" cy="369332"/>
          </a:xfrm>
          <a:prstGeom prst="rect">
            <a:avLst/>
          </a:prstGeom>
          <a:noFill/>
        </p:spPr>
        <p:txBody>
          <a:bodyPr wrap="square" rtlCol="0">
            <a:spAutoFit/>
          </a:bodyPr>
          <a:lstStyle/>
          <a:p>
            <a:pPr algn="ctr"/>
            <a:r>
              <a:rPr lang="en-US" b="1" dirty="0">
                <a:solidFill>
                  <a:schemeClr val="accent4"/>
                </a:solidFill>
              </a:rPr>
              <a:t>Public and donor funds</a:t>
            </a:r>
          </a:p>
        </p:txBody>
      </p:sp>
      <p:sp>
        <p:nvSpPr>
          <p:cNvPr id="19" name="TextBox 18"/>
          <p:cNvSpPr txBox="1"/>
          <p:nvPr/>
        </p:nvSpPr>
        <p:spPr>
          <a:xfrm>
            <a:off x="3169439" y="4333809"/>
            <a:ext cx="3644483" cy="253916"/>
          </a:xfrm>
          <a:prstGeom prst="rect">
            <a:avLst/>
          </a:prstGeom>
          <a:noFill/>
        </p:spPr>
        <p:txBody>
          <a:bodyPr wrap="square" rtlCol="0">
            <a:spAutoFit/>
          </a:bodyPr>
          <a:lstStyle/>
          <a:p>
            <a:pPr algn="ctr"/>
            <a:r>
              <a:rPr lang="en-US" sz="1050" b="1" i="1" dirty="0">
                <a:solidFill>
                  <a:schemeClr val="accent4">
                    <a:lumMod val="60000"/>
                    <a:lumOff val="40000"/>
                  </a:schemeClr>
                </a:solidFill>
              </a:rPr>
              <a:t>Product development &amp; maintenance</a:t>
            </a:r>
          </a:p>
        </p:txBody>
      </p:sp>
      <p:sp>
        <p:nvSpPr>
          <p:cNvPr id="20" name="TextBox 19"/>
          <p:cNvSpPr txBox="1"/>
          <p:nvPr/>
        </p:nvSpPr>
        <p:spPr>
          <a:xfrm>
            <a:off x="2378853" y="4787433"/>
            <a:ext cx="2810689" cy="261610"/>
          </a:xfrm>
          <a:prstGeom prst="rect">
            <a:avLst/>
          </a:prstGeom>
          <a:noFill/>
        </p:spPr>
        <p:txBody>
          <a:bodyPr wrap="square" rtlCol="0">
            <a:spAutoFit/>
          </a:bodyPr>
          <a:lstStyle/>
          <a:p>
            <a:pPr algn="ctr"/>
            <a:r>
              <a:rPr lang="en-US" sz="1050" b="1" i="1" dirty="0">
                <a:solidFill>
                  <a:schemeClr val="accent4">
                    <a:lumMod val="60000"/>
                    <a:lumOff val="40000"/>
                  </a:schemeClr>
                </a:solidFill>
              </a:rPr>
              <a:t>Deployment</a:t>
            </a:r>
          </a:p>
        </p:txBody>
      </p:sp>
      <p:sp>
        <p:nvSpPr>
          <p:cNvPr id="22" name="TextBox 21"/>
          <p:cNvSpPr txBox="1"/>
          <p:nvPr/>
        </p:nvSpPr>
        <p:spPr>
          <a:xfrm>
            <a:off x="1625424" y="4533517"/>
            <a:ext cx="3410169" cy="261610"/>
          </a:xfrm>
          <a:prstGeom prst="rect">
            <a:avLst/>
          </a:prstGeom>
          <a:noFill/>
        </p:spPr>
        <p:txBody>
          <a:bodyPr wrap="square" rtlCol="0">
            <a:spAutoFit/>
          </a:bodyPr>
          <a:lstStyle/>
          <a:p>
            <a:pPr algn="ctr"/>
            <a:r>
              <a:rPr lang="en-US" sz="1050" b="1" i="1" dirty="0">
                <a:solidFill>
                  <a:schemeClr val="accent4">
                    <a:lumMod val="60000"/>
                    <a:lumOff val="40000"/>
                  </a:schemeClr>
                </a:solidFill>
              </a:rPr>
              <a:t>Capacity development</a:t>
            </a:r>
          </a:p>
        </p:txBody>
      </p:sp>
      <p:sp>
        <p:nvSpPr>
          <p:cNvPr id="27" name="TextBox 26"/>
          <p:cNvSpPr txBox="1"/>
          <p:nvPr/>
        </p:nvSpPr>
        <p:spPr>
          <a:xfrm>
            <a:off x="4342197" y="1105724"/>
            <a:ext cx="3767832" cy="369332"/>
          </a:xfrm>
          <a:prstGeom prst="rect">
            <a:avLst/>
          </a:prstGeom>
          <a:noFill/>
        </p:spPr>
        <p:txBody>
          <a:bodyPr wrap="square" rtlCol="0">
            <a:spAutoFit/>
          </a:bodyPr>
          <a:lstStyle/>
          <a:p>
            <a:pPr algn="ctr"/>
            <a:r>
              <a:rPr lang="en-US" b="1" dirty="0">
                <a:solidFill>
                  <a:schemeClr val="accent4"/>
                </a:solidFill>
              </a:rPr>
              <a:t>Income from sales</a:t>
            </a:r>
          </a:p>
        </p:txBody>
      </p:sp>
      <p:sp>
        <p:nvSpPr>
          <p:cNvPr id="32" name="TextBox 31"/>
          <p:cNvSpPr txBox="1"/>
          <p:nvPr/>
        </p:nvSpPr>
        <p:spPr>
          <a:xfrm>
            <a:off x="3111539" y="5100840"/>
            <a:ext cx="2810689" cy="261610"/>
          </a:xfrm>
          <a:prstGeom prst="rect">
            <a:avLst/>
          </a:prstGeom>
          <a:noFill/>
        </p:spPr>
        <p:txBody>
          <a:bodyPr wrap="square" rtlCol="0">
            <a:spAutoFit/>
          </a:bodyPr>
          <a:lstStyle/>
          <a:p>
            <a:pPr algn="ctr"/>
            <a:r>
              <a:rPr lang="en-US" sz="1050" b="1" i="1" dirty="0">
                <a:solidFill>
                  <a:schemeClr val="accent4">
                    <a:lumMod val="60000"/>
                    <a:lumOff val="40000"/>
                  </a:schemeClr>
                </a:solidFill>
              </a:rPr>
              <a:t>Technical support </a:t>
            </a:r>
          </a:p>
        </p:txBody>
      </p:sp>
      <p:sp>
        <p:nvSpPr>
          <p:cNvPr id="33" name="TextBox 32"/>
          <p:cNvSpPr txBox="1"/>
          <p:nvPr/>
        </p:nvSpPr>
        <p:spPr>
          <a:xfrm>
            <a:off x="3441296" y="4599753"/>
            <a:ext cx="3410169" cy="261610"/>
          </a:xfrm>
          <a:prstGeom prst="rect">
            <a:avLst/>
          </a:prstGeom>
          <a:noFill/>
        </p:spPr>
        <p:txBody>
          <a:bodyPr wrap="square" rtlCol="0">
            <a:spAutoFit/>
          </a:bodyPr>
          <a:lstStyle/>
          <a:p>
            <a:pPr algn="ctr"/>
            <a:r>
              <a:rPr lang="en-US" sz="1050" b="1" i="1" dirty="0">
                <a:solidFill>
                  <a:schemeClr val="accent4">
                    <a:lumMod val="60000"/>
                    <a:lumOff val="40000"/>
                  </a:schemeClr>
                </a:solidFill>
              </a:rPr>
              <a:t>Consulting services</a:t>
            </a:r>
          </a:p>
        </p:txBody>
      </p:sp>
      <p:sp>
        <p:nvSpPr>
          <p:cNvPr id="34" name="TextBox 33"/>
          <p:cNvSpPr txBox="1"/>
          <p:nvPr/>
        </p:nvSpPr>
        <p:spPr>
          <a:xfrm>
            <a:off x="3650539" y="4892092"/>
            <a:ext cx="3794526" cy="261610"/>
          </a:xfrm>
          <a:prstGeom prst="rect">
            <a:avLst/>
          </a:prstGeom>
          <a:noFill/>
        </p:spPr>
        <p:txBody>
          <a:bodyPr wrap="square" rtlCol="0">
            <a:spAutoFit/>
          </a:bodyPr>
          <a:lstStyle/>
          <a:p>
            <a:pPr algn="ctr"/>
            <a:r>
              <a:rPr lang="en-US" sz="1050" b="1" i="1" dirty="0">
                <a:solidFill>
                  <a:schemeClr val="accent4">
                    <a:lumMod val="60000"/>
                    <a:lumOff val="40000"/>
                  </a:schemeClr>
                </a:solidFill>
              </a:rPr>
              <a:t>Online help resources</a:t>
            </a:r>
          </a:p>
        </p:txBody>
      </p:sp>
      <p:sp>
        <p:nvSpPr>
          <p:cNvPr id="4" name="Down Arrow 3"/>
          <p:cNvSpPr/>
          <p:nvPr/>
        </p:nvSpPr>
        <p:spPr>
          <a:xfrm>
            <a:off x="3288898" y="1506340"/>
            <a:ext cx="990600" cy="6858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Down Arrow 34"/>
          <p:cNvSpPr/>
          <p:nvPr/>
        </p:nvSpPr>
        <p:spPr>
          <a:xfrm>
            <a:off x="4870584" y="1518347"/>
            <a:ext cx="990600" cy="6858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TextBox 37"/>
          <p:cNvSpPr txBox="1"/>
          <p:nvPr/>
        </p:nvSpPr>
        <p:spPr>
          <a:xfrm>
            <a:off x="2664959" y="2577803"/>
            <a:ext cx="3767832" cy="369332"/>
          </a:xfrm>
          <a:prstGeom prst="rect">
            <a:avLst/>
          </a:prstGeom>
          <a:noFill/>
        </p:spPr>
        <p:txBody>
          <a:bodyPr wrap="square" rtlCol="0">
            <a:spAutoFit/>
          </a:bodyPr>
          <a:lstStyle/>
          <a:p>
            <a:pPr algn="ctr"/>
            <a:r>
              <a:rPr lang="en-US" b="1" dirty="0">
                <a:solidFill>
                  <a:schemeClr val="accent4"/>
                </a:solidFill>
              </a:rPr>
              <a:t>One money pot</a:t>
            </a:r>
          </a:p>
        </p:txBody>
      </p:sp>
      <p:sp>
        <p:nvSpPr>
          <p:cNvPr id="39" name="TextBox 38"/>
          <p:cNvSpPr txBox="1"/>
          <p:nvPr/>
        </p:nvSpPr>
        <p:spPr>
          <a:xfrm>
            <a:off x="5352529" y="1708547"/>
            <a:ext cx="3767832" cy="492443"/>
          </a:xfrm>
          <a:prstGeom prst="rect">
            <a:avLst/>
          </a:prstGeom>
          <a:noFill/>
        </p:spPr>
        <p:txBody>
          <a:bodyPr wrap="square" rtlCol="0">
            <a:spAutoFit/>
          </a:bodyPr>
          <a:lstStyle/>
          <a:p>
            <a:pPr algn="ctr"/>
            <a:r>
              <a:rPr lang="en-US" sz="1400" b="1" i="1" dirty="0">
                <a:solidFill>
                  <a:schemeClr val="tx2"/>
                </a:solidFill>
              </a:rPr>
              <a:t>	</a:t>
            </a:r>
            <a:r>
              <a:rPr lang="en-US" sz="1200" b="1" i="1" dirty="0">
                <a:solidFill>
                  <a:schemeClr val="tx2"/>
                </a:solidFill>
              </a:rPr>
              <a:t>( mostly cost recovery;</a:t>
            </a:r>
          </a:p>
          <a:p>
            <a:pPr algn="ctr"/>
            <a:r>
              <a:rPr lang="en-US" sz="1200" b="1" i="1" dirty="0">
                <a:solidFill>
                  <a:schemeClr val="tx2"/>
                </a:solidFill>
              </a:rPr>
              <a:t>         any surplus is reinvested )</a:t>
            </a:r>
          </a:p>
        </p:txBody>
      </p:sp>
      <p:cxnSp>
        <p:nvCxnSpPr>
          <p:cNvPr id="23" name="Curved Connector 22"/>
          <p:cNvCxnSpPr/>
          <p:nvPr/>
        </p:nvCxnSpPr>
        <p:spPr>
          <a:xfrm rot="10800000" flipV="1">
            <a:off x="5833891" y="1884141"/>
            <a:ext cx="795511" cy="554259"/>
          </a:xfrm>
          <a:prstGeom prst="curvedConnector3">
            <a:avLst>
              <a:gd name="adj1" fmla="val 104510"/>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1558" y="1739323"/>
            <a:ext cx="3767832" cy="307777"/>
          </a:xfrm>
          <a:prstGeom prst="rect">
            <a:avLst/>
          </a:prstGeom>
          <a:noFill/>
        </p:spPr>
        <p:txBody>
          <a:bodyPr wrap="square" rtlCol="0">
            <a:spAutoFit/>
          </a:bodyPr>
          <a:lstStyle/>
          <a:p>
            <a:pPr algn="ctr"/>
            <a:r>
              <a:rPr lang="en-US" sz="1400" b="1" i="1" dirty="0">
                <a:solidFill>
                  <a:schemeClr val="tx2"/>
                </a:solidFill>
              </a:rPr>
              <a:t>	</a:t>
            </a:r>
            <a:r>
              <a:rPr lang="en-US" sz="1200" b="1" i="1" dirty="0">
                <a:solidFill>
                  <a:schemeClr val="tx2"/>
                </a:solidFill>
              </a:rPr>
              <a:t>(cover operational costs )</a:t>
            </a:r>
          </a:p>
        </p:txBody>
      </p:sp>
      <p:cxnSp>
        <p:nvCxnSpPr>
          <p:cNvPr id="70" name="Curved Connector 69"/>
          <p:cNvCxnSpPr/>
          <p:nvPr/>
        </p:nvCxnSpPr>
        <p:spPr>
          <a:xfrm rot="10800000" flipH="1" flipV="1">
            <a:off x="914401" y="1483457"/>
            <a:ext cx="250889" cy="2478943"/>
          </a:xfrm>
          <a:prstGeom prst="curvedConnector4">
            <a:avLst>
              <a:gd name="adj1" fmla="val -91116"/>
              <a:gd name="adj2" fmla="val 53725"/>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98" name="Picture 9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897429" y="2952313"/>
            <a:ext cx="1173705" cy="1013654"/>
          </a:xfrm>
          <a:prstGeom prst="rect">
            <a:avLst/>
          </a:prstGeom>
        </p:spPr>
      </p:pic>
      <p:cxnSp>
        <p:nvCxnSpPr>
          <p:cNvPr id="119" name="Curved Connector 118"/>
          <p:cNvCxnSpPr/>
          <p:nvPr/>
        </p:nvCxnSpPr>
        <p:spPr>
          <a:xfrm rot="5280000" flipH="1" flipV="1">
            <a:off x="7654377" y="2727960"/>
            <a:ext cx="1280160" cy="274320"/>
          </a:xfrm>
          <a:prstGeom prst="curvedConnector3">
            <a:avLst>
              <a:gd name="adj1" fmla="val -174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2CB78DAF-C8A0-4763-823C-3EAC60084DF8}"/>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4832"/>
          <a:stretch/>
        </p:blipFill>
        <p:spPr>
          <a:xfrm>
            <a:off x="523460" y="4175582"/>
            <a:ext cx="1329477" cy="1524470"/>
          </a:xfrm>
          <a:prstGeom prst="rect">
            <a:avLst/>
          </a:prstGeom>
        </p:spPr>
      </p:pic>
      <p:pic>
        <p:nvPicPr>
          <p:cNvPr id="37" name="Picture 36">
            <a:extLst>
              <a:ext uri="{FF2B5EF4-FFF2-40B4-BE49-F238E27FC236}">
                <a16:creationId xmlns:a16="http://schemas.microsoft.com/office/drawing/2014/main" id="{A102C81F-C0E8-480A-A7AC-8AEA9EAE5F7E}"/>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80060"/>
          <a:stretch/>
        </p:blipFill>
        <p:spPr>
          <a:xfrm>
            <a:off x="7102822" y="3986360"/>
            <a:ext cx="1434397" cy="1902914"/>
          </a:xfrm>
          <a:prstGeom prst="rect">
            <a:avLst/>
          </a:prstGeom>
        </p:spPr>
      </p:pic>
    </p:spTree>
    <p:extLst>
      <p:ext uri="{BB962C8B-B14F-4D97-AF65-F5344CB8AC3E}">
        <p14:creationId xmlns:p14="http://schemas.microsoft.com/office/powerpoint/2010/main" val="5638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7" grpId="0"/>
      <p:bldP spid="32" grpId="0"/>
      <p:bldP spid="33" grpId="0"/>
      <p:bldP spid="34" grpId="0"/>
      <p:bldP spid="38" grpId="0"/>
      <p:bldP spid="39"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t="1823" b="3393"/>
          <a:stretch/>
        </p:blipFill>
        <p:spPr>
          <a:xfrm>
            <a:off x="6070926" y="3886200"/>
            <a:ext cx="2894181" cy="2743200"/>
          </a:xfrm>
          <a:prstGeom prst="rect">
            <a:avLst/>
          </a:prstGeom>
        </p:spPr>
      </p:pic>
      <p:sp>
        <p:nvSpPr>
          <p:cNvPr id="3" name="Content Placeholder 2"/>
          <p:cNvSpPr>
            <a:spLocks noGrp="1"/>
          </p:cNvSpPr>
          <p:nvPr>
            <p:ph idx="1"/>
          </p:nvPr>
        </p:nvSpPr>
        <p:spPr>
          <a:xfrm>
            <a:off x="479199" y="1124296"/>
            <a:ext cx="8142287" cy="1142999"/>
          </a:xfrm>
        </p:spPr>
        <p:txBody>
          <a:bodyPr/>
          <a:lstStyle/>
          <a:p>
            <a:pPr marL="0" indent="0">
              <a:buNone/>
            </a:pPr>
            <a:r>
              <a:rPr lang="en-US" sz="1800" b="0" dirty="0">
                <a:solidFill>
                  <a:schemeClr val="accent2"/>
                </a:solidFill>
              </a:rPr>
              <a:t>Income derived from sales is reinvested in:</a:t>
            </a:r>
          </a:p>
          <a:p>
            <a:pPr marL="461963" lvl="1"/>
            <a:r>
              <a:rPr lang="fr-CA" sz="1400" dirty="0" err="1">
                <a:solidFill>
                  <a:schemeClr val="tx2"/>
                </a:solidFill>
              </a:rPr>
              <a:t>p</a:t>
            </a:r>
            <a:r>
              <a:rPr lang="fr-CA" sz="1400" b="0" dirty="0" err="1">
                <a:solidFill>
                  <a:schemeClr val="tx2"/>
                </a:solidFill>
              </a:rPr>
              <a:t>roviding</a:t>
            </a:r>
            <a:r>
              <a:rPr lang="fr-CA" sz="1400" b="0" dirty="0">
                <a:solidFill>
                  <a:schemeClr val="tx2"/>
                </a:solidFill>
              </a:rPr>
              <a:t> the </a:t>
            </a:r>
            <a:r>
              <a:rPr lang="fr-CA" sz="1400" b="0" dirty="0" err="1">
                <a:solidFill>
                  <a:schemeClr val="tx2"/>
                </a:solidFill>
              </a:rPr>
              <a:t>appropriate</a:t>
            </a:r>
            <a:r>
              <a:rPr lang="fr-CA" sz="1400" b="0" dirty="0">
                <a:solidFill>
                  <a:schemeClr val="tx2"/>
                </a:solidFill>
              </a:rPr>
              <a:t> service </a:t>
            </a:r>
            <a:r>
              <a:rPr lang="fr-CA" sz="1400" b="0" dirty="0" err="1">
                <a:solidFill>
                  <a:schemeClr val="tx2"/>
                </a:solidFill>
              </a:rPr>
              <a:t>level</a:t>
            </a:r>
            <a:r>
              <a:rPr lang="fr-CA" sz="1400" dirty="0">
                <a:solidFill>
                  <a:schemeClr val="tx2"/>
                </a:solidFill>
              </a:rPr>
              <a:t> at client sites for </a:t>
            </a:r>
            <a:r>
              <a:rPr lang="fr-CA" sz="1400" dirty="0" err="1">
                <a:solidFill>
                  <a:schemeClr val="tx2"/>
                </a:solidFill>
              </a:rPr>
              <a:t>successful</a:t>
            </a:r>
            <a:r>
              <a:rPr lang="fr-CA" sz="1400" dirty="0">
                <a:solidFill>
                  <a:schemeClr val="tx2"/>
                </a:solidFill>
              </a:rPr>
              <a:t> </a:t>
            </a:r>
            <a:r>
              <a:rPr lang="fr-CA" sz="1400" dirty="0" err="1">
                <a:solidFill>
                  <a:schemeClr val="tx2"/>
                </a:solidFill>
              </a:rPr>
              <a:t>implementation</a:t>
            </a:r>
            <a:r>
              <a:rPr lang="fr-CA" sz="1400" dirty="0">
                <a:solidFill>
                  <a:schemeClr val="tx2"/>
                </a:solidFill>
              </a:rPr>
              <a:t> </a:t>
            </a:r>
            <a:endParaRPr lang="en-US" sz="1400" b="0" dirty="0">
              <a:solidFill>
                <a:schemeClr val="tx2"/>
              </a:solidFill>
            </a:endParaRPr>
          </a:p>
          <a:p>
            <a:pPr marL="461963" lvl="1"/>
            <a:r>
              <a:rPr lang="en-US" sz="1400" b="0" dirty="0">
                <a:solidFill>
                  <a:schemeClr val="tx2"/>
                </a:solidFill>
              </a:rPr>
              <a:t>ongoing product development and maintenance</a:t>
            </a:r>
          </a:p>
          <a:p>
            <a:pPr marL="461963" lvl="1"/>
            <a:r>
              <a:rPr lang="en-US" sz="1400" b="0" dirty="0">
                <a:solidFill>
                  <a:schemeClr val="tx2"/>
                </a:solidFill>
              </a:rPr>
              <a:t>deployment and support at breeding institutions in developing countries</a:t>
            </a:r>
          </a:p>
        </p:txBody>
      </p:sp>
      <p:sp>
        <p:nvSpPr>
          <p:cNvPr id="7" name="Content Placeholder 2"/>
          <p:cNvSpPr txBox="1">
            <a:spLocks/>
          </p:cNvSpPr>
          <p:nvPr/>
        </p:nvSpPr>
        <p:spPr bwMode="auto">
          <a:xfrm>
            <a:off x="435317" y="2419695"/>
            <a:ext cx="8529789"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9933"/>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SzPct val="100000"/>
              <a:buFont typeface="Arial" panose="020B0604020202020204" pitchFamily="34" charset="0"/>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3"/>
              </a:buClr>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lr>
                <a:srgbClr val="444444"/>
              </a:buClr>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 typeface="Wingdings" pitchFamily="2" charset="2"/>
              <a:buNone/>
            </a:pPr>
            <a:r>
              <a:rPr lang="en-US" sz="1800" b="0" kern="0" dirty="0">
                <a:solidFill>
                  <a:schemeClr val="accent2"/>
                </a:solidFill>
              </a:rPr>
              <a:t>Our paying users are an essential part of the equation:</a:t>
            </a:r>
          </a:p>
          <a:p>
            <a:pPr marL="461963" lvl="1"/>
            <a:r>
              <a:rPr lang="en-US" sz="1400" kern="0" dirty="0">
                <a:solidFill>
                  <a:schemeClr val="tx2"/>
                </a:solidFill>
              </a:rPr>
              <a:t>they take part in the larger mission of closing the gap to improve breeding capacity around the world</a:t>
            </a:r>
          </a:p>
          <a:p>
            <a:pPr marL="461963" lvl="1"/>
            <a:r>
              <a:rPr lang="fr-CA" sz="1400" kern="0" dirty="0" err="1">
                <a:solidFill>
                  <a:schemeClr val="tx2"/>
                </a:solidFill>
              </a:rPr>
              <a:t>they</a:t>
            </a:r>
            <a:r>
              <a:rPr lang="fr-CA" sz="1400" kern="0" dirty="0">
                <a:solidFill>
                  <a:schemeClr val="tx2"/>
                </a:solidFill>
              </a:rPr>
              <a:t> </a:t>
            </a:r>
            <a:r>
              <a:rPr lang="fr-CA" sz="1400" kern="0" dirty="0" err="1">
                <a:solidFill>
                  <a:schemeClr val="tx2"/>
                </a:solidFill>
              </a:rPr>
              <a:t>usually</a:t>
            </a:r>
            <a:r>
              <a:rPr lang="fr-CA" sz="1400" kern="0" dirty="0">
                <a:solidFill>
                  <a:schemeClr val="tx2"/>
                </a:solidFill>
              </a:rPr>
              <a:t> </a:t>
            </a:r>
            <a:r>
              <a:rPr lang="fr-CA" sz="1400" kern="0" dirty="0" err="1">
                <a:solidFill>
                  <a:schemeClr val="tx2"/>
                </a:solidFill>
              </a:rPr>
              <a:t>spearhead</a:t>
            </a:r>
            <a:r>
              <a:rPr lang="fr-CA" sz="1400" kern="0" dirty="0">
                <a:solidFill>
                  <a:schemeClr val="tx2"/>
                </a:solidFill>
              </a:rPr>
              <a:t> the adoption of </a:t>
            </a:r>
            <a:r>
              <a:rPr lang="fr-CA" sz="1400" kern="0" dirty="0" err="1">
                <a:solidFill>
                  <a:schemeClr val="tx2"/>
                </a:solidFill>
              </a:rPr>
              <a:t>better</a:t>
            </a:r>
            <a:r>
              <a:rPr lang="fr-CA" sz="1400" kern="0" dirty="0">
                <a:solidFill>
                  <a:schemeClr val="tx2"/>
                </a:solidFill>
              </a:rPr>
              <a:t> technologies and practices, </a:t>
            </a:r>
            <a:r>
              <a:rPr lang="fr-CA" sz="1400" kern="0" dirty="0" err="1">
                <a:solidFill>
                  <a:schemeClr val="tx2"/>
                </a:solidFill>
              </a:rPr>
              <a:t>pulling</a:t>
            </a:r>
            <a:r>
              <a:rPr lang="fr-CA" sz="1400" kern="0" dirty="0">
                <a:solidFill>
                  <a:schemeClr val="tx2"/>
                </a:solidFill>
              </a:rPr>
              <a:t> up </a:t>
            </a:r>
            <a:r>
              <a:rPr lang="fr-CA" sz="1400" kern="0" dirty="0" err="1">
                <a:solidFill>
                  <a:schemeClr val="tx2"/>
                </a:solidFill>
              </a:rPr>
              <a:t>other</a:t>
            </a:r>
            <a:r>
              <a:rPr lang="fr-CA" sz="1400" kern="0" dirty="0">
                <a:solidFill>
                  <a:schemeClr val="tx2"/>
                </a:solidFill>
              </a:rPr>
              <a:t> </a:t>
            </a:r>
            <a:r>
              <a:rPr lang="fr-CA" sz="1400" kern="0" dirty="0" err="1">
                <a:solidFill>
                  <a:schemeClr val="tx2"/>
                </a:solidFill>
              </a:rPr>
              <a:t>sectors</a:t>
            </a:r>
            <a:r>
              <a:rPr lang="fr-CA" sz="1400" kern="0" dirty="0">
                <a:solidFill>
                  <a:schemeClr val="tx2"/>
                </a:solidFill>
              </a:rPr>
              <a:t> in </a:t>
            </a:r>
            <a:r>
              <a:rPr lang="fr-CA" sz="1400" kern="0" dirty="0" err="1">
                <a:solidFill>
                  <a:schemeClr val="tx2"/>
                </a:solidFill>
              </a:rPr>
              <a:t>their</a:t>
            </a:r>
            <a:r>
              <a:rPr lang="fr-CA" sz="1400" kern="0" dirty="0">
                <a:solidFill>
                  <a:schemeClr val="tx2"/>
                </a:solidFill>
              </a:rPr>
              <a:t> </a:t>
            </a:r>
            <a:r>
              <a:rPr lang="fr-CA" sz="1400" kern="0" dirty="0" err="1">
                <a:solidFill>
                  <a:schemeClr val="tx2"/>
                </a:solidFill>
              </a:rPr>
              <a:t>wake</a:t>
            </a:r>
            <a:endParaRPr lang="fr-CA" sz="1400" kern="0" dirty="0">
              <a:solidFill>
                <a:schemeClr val="tx2"/>
              </a:solidFill>
            </a:endParaRPr>
          </a:p>
          <a:p>
            <a:pPr marL="461963" lvl="1"/>
            <a:r>
              <a:rPr lang="en-US" sz="1400" kern="0" dirty="0">
                <a:solidFill>
                  <a:schemeClr val="tx2"/>
                </a:solidFill>
              </a:rPr>
              <a:t>they help us </a:t>
            </a:r>
            <a:r>
              <a:rPr lang="fr-CA" sz="1400" kern="0" dirty="0" err="1">
                <a:solidFill>
                  <a:schemeClr val="tx2"/>
                </a:solidFill>
              </a:rPr>
              <a:t>ensure</a:t>
            </a:r>
            <a:r>
              <a:rPr lang="fr-CA" sz="1400" kern="0" dirty="0">
                <a:solidFill>
                  <a:schemeClr val="tx2"/>
                </a:solidFill>
              </a:rPr>
              <a:t> </a:t>
            </a:r>
            <a:r>
              <a:rPr lang="fr-CA" sz="1400" kern="0" dirty="0" err="1">
                <a:solidFill>
                  <a:schemeClr val="tx2"/>
                </a:solidFill>
              </a:rPr>
              <a:t>sustainability</a:t>
            </a:r>
            <a:r>
              <a:rPr lang="fr-CA" sz="1400" kern="0" dirty="0">
                <a:solidFill>
                  <a:schemeClr val="tx2"/>
                </a:solidFill>
              </a:rPr>
              <a:t> for </a:t>
            </a:r>
            <a:r>
              <a:rPr lang="fr-CA" sz="1400" kern="0" dirty="0" err="1">
                <a:solidFill>
                  <a:schemeClr val="tx2"/>
                </a:solidFill>
              </a:rPr>
              <a:t>our</a:t>
            </a:r>
            <a:r>
              <a:rPr lang="fr-CA" sz="1400" kern="0" dirty="0">
                <a:solidFill>
                  <a:schemeClr val="tx2"/>
                </a:solidFill>
              </a:rPr>
              <a:t> </a:t>
            </a:r>
            <a:r>
              <a:rPr lang="fr-CA" sz="1400" kern="0" dirty="0" err="1">
                <a:solidFill>
                  <a:schemeClr val="tx2"/>
                </a:solidFill>
              </a:rPr>
              <a:t>products</a:t>
            </a:r>
            <a:r>
              <a:rPr lang="fr-CA" sz="1400" kern="0" dirty="0">
                <a:solidFill>
                  <a:schemeClr val="tx2"/>
                </a:solidFill>
              </a:rPr>
              <a:t> and </a:t>
            </a:r>
            <a:r>
              <a:rPr lang="fr-CA" sz="1400" kern="0" dirty="0" err="1">
                <a:solidFill>
                  <a:schemeClr val="tx2"/>
                </a:solidFill>
              </a:rPr>
              <a:t>activities</a:t>
            </a:r>
            <a:endParaRPr lang="en-US" sz="1400" kern="0" dirty="0"/>
          </a:p>
        </p:txBody>
      </p:sp>
      <p:sp>
        <p:nvSpPr>
          <p:cNvPr id="2" name="TextBox 1"/>
          <p:cNvSpPr txBox="1"/>
          <p:nvPr/>
        </p:nvSpPr>
        <p:spPr>
          <a:xfrm>
            <a:off x="479199" y="253426"/>
            <a:ext cx="5596404" cy="769441"/>
          </a:xfrm>
          <a:prstGeom prst="rect">
            <a:avLst/>
          </a:prstGeom>
          <a:noFill/>
        </p:spPr>
        <p:txBody>
          <a:bodyPr wrap="none" rtlCol="0">
            <a:spAutoFit/>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A dual funding model</a:t>
            </a:r>
          </a:p>
        </p:txBody>
      </p:sp>
      <p:sp>
        <p:nvSpPr>
          <p:cNvPr id="9" name="TextBox 8"/>
          <p:cNvSpPr txBox="1"/>
          <p:nvPr/>
        </p:nvSpPr>
        <p:spPr>
          <a:xfrm>
            <a:off x="432859" y="3867495"/>
            <a:ext cx="5642744" cy="1618905"/>
          </a:xfrm>
          <a:prstGeom prst="rect">
            <a:avLst/>
          </a:prstGeom>
          <a:noFill/>
        </p:spPr>
        <p:txBody>
          <a:bodyPr wrap="square" rtlCol="0">
            <a:spAutoFit/>
          </a:bodyPr>
          <a:lstStyle/>
          <a:p>
            <a:r>
              <a:rPr lang="en-US" kern="0" dirty="0">
                <a:solidFill>
                  <a:schemeClr val="accent2"/>
                </a:solidFill>
              </a:rPr>
              <a:t>Sales complement public funding to:</a:t>
            </a:r>
          </a:p>
          <a:p>
            <a:pPr marL="461963" lvl="1" indent="-285750" fontAlgn="base">
              <a:spcBef>
                <a:spcPct val="20000"/>
              </a:spcBef>
              <a:spcAft>
                <a:spcPct val="0"/>
              </a:spcAft>
              <a:buClr>
                <a:schemeClr val="accent3"/>
              </a:buClr>
              <a:buSzPct val="100000"/>
              <a:buFont typeface="Arial" panose="020B0604020202020204" pitchFamily="34" charset="0"/>
              <a:buChar char="◦"/>
            </a:pPr>
            <a:r>
              <a:rPr lang="en-US" sz="1400" kern="0" dirty="0">
                <a:solidFill>
                  <a:schemeClr val="tx2"/>
                </a:solidFill>
              </a:rPr>
              <a:t>ensure the products can be improved and sustained over time</a:t>
            </a:r>
          </a:p>
          <a:p>
            <a:pPr marL="461963" lvl="1" indent="-285750" fontAlgn="base">
              <a:spcBef>
                <a:spcPct val="20000"/>
              </a:spcBef>
              <a:spcAft>
                <a:spcPct val="0"/>
              </a:spcAft>
              <a:buClr>
                <a:schemeClr val="accent3"/>
              </a:buClr>
              <a:buSzPct val="100000"/>
              <a:buFont typeface="Arial" panose="020B0604020202020204" pitchFamily="34" charset="0"/>
              <a:buChar char="◦"/>
            </a:pPr>
            <a:r>
              <a:rPr lang="en-US" sz="1400" kern="0" dirty="0">
                <a:solidFill>
                  <a:schemeClr val="tx2"/>
                </a:solidFill>
              </a:rPr>
              <a:t>give access to the same level of technology and services to all our users across the world</a:t>
            </a:r>
          </a:p>
          <a:p>
            <a:pPr marL="461963" lvl="1" indent="-285750" fontAlgn="base">
              <a:spcBef>
                <a:spcPct val="20000"/>
              </a:spcBef>
              <a:spcAft>
                <a:spcPct val="0"/>
              </a:spcAft>
              <a:buClr>
                <a:schemeClr val="accent3"/>
              </a:buClr>
              <a:buSzPct val="100000"/>
              <a:buFont typeface="Arial" panose="020B0604020202020204" pitchFamily="34" charset="0"/>
              <a:buChar char="◦"/>
            </a:pPr>
            <a:r>
              <a:rPr lang="en-US" sz="1400" kern="0" dirty="0">
                <a:solidFill>
                  <a:schemeClr val="tx2"/>
                </a:solidFill>
              </a:rPr>
              <a:t>contribute to the education of the next generation of breeders</a:t>
            </a:r>
          </a:p>
          <a:p>
            <a:pPr marL="461963" lvl="1" indent="-285750" fontAlgn="base">
              <a:spcBef>
                <a:spcPct val="20000"/>
              </a:spcBef>
              <a:spcAft>
                <a:spcPct val="0"/>
              </a:spcAft>
              <a:buClr>
                <a:schemeClr val="accent3"/>
              </a:buClr>
              <a:buSzPct val="100000"/>
              <a:buFont typeface="Arial" panose="020B0604020202020204" pitchFamily="34" charset="0"/>
              <a:buChar char="◦"/>
            </a:pPr>
            <a:r>
              <a:rPr lang="en-US" sz="1400" kern="0" dirty="0">
                <a:solidFill>
                  <a:schemeClr val="tx2"/>
                </a:solidFill>
              </a:rPr>
              <a:t>fully join in the global effort towards food security</a:t>
            </a:r>
          </a:p>
        </p:txBody>
      </p:sp>
    </p:spTree>
    <p:extLst>
      <p:ext uri="{BB962C8B-B14F-4D97-AF65-F5344CB8AC3E}">
        <p14:creationId xmlns:p14="http://schemas.microsoft.com/office/powerpoint/2010/main" val="233769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025"/>
            <a:ext cx="8382000" cy="706438"/>
          </a:xfrm>
        </p:spPr>
        <p:txBody>
          <a:bodyPr/>
          <a:lstStyle/>
          <a:p>
            <a:r>
              <a:rPr lang="en-US" dirty="0">
                <a:solidFill>
                  <a:schemeClr val="tx2"/>
                </a:solidFill>
                <a:latin typeface="Ebrima" panose="02000000000000000000" pitchFamily="2" charset="0"/>
                <a:ea typeface="Ebrima" panose="02000000000000000000" pitchFamily="2" charset="0"/>
                <a:cs typeface="Ebrima" panose="02000000000000000000" pitchFamily="2" charset="0"/>
              </a:rPr>
              <a:t>Partnerships at the heart of our success</a:t>
            </a:r>
            <a:endParaRPr lang="en-GB"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468312" y="1050925"/>
            <a:ext cx="8370887" cy="5121275"/>
          </a:xfrm>
        </p:spPr>
        <p:txBody>
          <a:bodyPr/>
          <a:lstStyle/>
          <a:p>
            <a:r>
              <a:rPr lang="en-US" sz="2000" dirty="0"/>
              <a:t>A bigger reach with IBP Regional Hubs</a:t>
            </a:r>
          </a:p>
          <a:p>
            <a:r>
              <a:rPr lang="en-US" sz="2000" dirty="0"/>
              <a:t>Ensuring more reliability with our private partners</a:t>
            </a:r>
          </a:p>
          <a:p>
            <a:pPr lvl="1"/>
            <a:r>
              <a:rPr lang="en-US" sz="1800" dirty="0" err="1"/>
              <a:t>Leafnode</a:t>
            </a:r>
            <a:r>
              <a:rPr lang="en-US" sz="1800" dirty="0"/>
              <a:t>: software development; code maintenance; data management</a:t>
            </a:r>
          </a:p>
          <a:p>
            <a:pPr lvl="1"/>
            <a:r>
              <a:rPr lang="en-US" sz="1800" dirty="0" err="1"/>
              <a:t>VSNi</a:t>
            </a:r>
            <a:r>
              <a:rPr lang="en-US" sz="1800" dirty="0"/>
              <a:t>: sales team; promotion, awareness campaigns</a:t>
            </a:r>
          </a:p>
          <a:p>
            <a:pPr lvl="1"/>
            <a:r>
              <a:rPr lang="en-US" sz="1800" dirty="0" err="1"/>
              <a:t>DataLive</a:t>
            </a:r>
            <a:r>
              <a:rPr lang="en-US" sz="1800" dirty="0"/>
              <a:t>: a consortium for product and market development in Asia</a:t>
            </a:r>
          </a:p>
          <a:p>
            <a:r>
              <a:rPr lang="en-US" sz="2000" dirty="0"/>
              <a:t>Linking to other plant breeding systems and initiatives (</a:t>
            </a:r>
            <a:r>
              <a:rPr lang="en-US" sz="2000" dirty="0" err="1"/>
              <a:t>BrAPI</a:t>
            </a:r>
            <a:r>
              <a:rPr lang="en-US" sz="2000" dirty="0"/>
              <a:t> GOBII, </a:t>
            </a:r>
            <a:r>
              <a:rPr lang="en-US" sz="2000" dirty="0" err="1"/>
              <a:t>CassavaBase</a:t>
            </a:r>
            <a:r>
              <a:rPr lang="en-US" sz="2000" dirty="0"/>
              <a:t>, etc.)</a:t>
            </a:r>
          </a:p>
          <a:p>
            <a:r>
              <a:rPr lang="en-US" sz="2000" dirty="0"/>
              <a:t>Networking with service partners</a:t>
            </a:r>
          </a:p>
          <a:p>
            <a:pPr lvl="1"/>
            <a:r>
              <a:rPr lang="en-US" sz="1800" dirty="0"/>
              <a:t>Genotyping laboratories</a:t>
            </a:r>
          </a:p>
          <a:p>
            <a:pPr lvl="1"/>
            <a:r>
              <a:rPr lang="en-US" sz="1800" dirty="0"/>
              <a:t>Phenotyping</a:t>
            </a:r>
          </a:p>
          <a:p>
            <a:pPr lvl="1"/>
            <a:r>
              <a:rPr lang="en-US" sz="1800" dirty="0"/>
              <a:t>Location analysis and climate maps</a:t>
            </a:r>
          </a:p>
          <a:p>
            <a:pPr lvl="1"/>
            <a:r>
              <a:rPr lang="en-US" sz="1800" dirty="0"/>
              <a:t>Breeding informatics </a:t>
            </a:r>
          </a:p>
          <a:p>
            <a:r>
              <a:rPr lang="en-US" sz="2400" dirty="0"/>
              <a:t>Bringing breeders together through Communities of Practice</a:t>
            </a:r>
            <a:endParaRPr lang="en-US" sz="2200" dirty="0"/>
          </a:p>
          <a:p>
            <a:pPr lvl="1"/>
            <a:endParaRPr lang="en-US" dirty="0"/>
          </a:p>
          <a:p>
            <a:pPr lvl="1"/>
            <a:endParaRPr lang="en-US" dirty="0"/>
          </a:p>
          <a:p>
            <a:pPr lvl="1"/>
            <a:endParaRPr lang="en-US" dirty="0"/>
          </a:p>
          <a:p>
            <a:pPr lvl="1"/>
            <a:endParaRPr lang="en-US" dirty="0"/>
          </a:p>
          <a:p>
            <a:endParaRPr lang="en-US" dirty="0"/>
          </a:p>
          <a:p>
            <a:endParaRPr lang="en-US" dirty="0"/>
          </a:p>
          <a:p>
            <a:endParaRPr lang="en-GB" dirty="0"/>
          </a:p>
        </p:txBody>
      </p:sp>
    </p:spTree>
    <p:extLst>
      <p:ext uri="{BB962C8B-B14F-4D97-AF65-F5344CB8AC3E}">
        <p14:creationId xmlns:p14="http://schemas.microsoft.com/office/powerpoint/2010/main" val="391575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Enabling breeders</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p:txBody>
          <a:bodyPr/>
          <a:lstStyle/>
          <a:p>
            <a:r>
              <a:rPr lang="en-US" sz="2400" dirty="0"/>
              <a:t>Access to IBP products, primarily in </a:t>
            </a:r>
            <a:r>
              <a:rPr lang="en-US" sz="2400" dirty="0">
                <a:solidFill>
                  <a:schemeClr val="accent3"/>
                </a:solidFill>
              </a:rPr>
              <a:t>Sub-Saharan Africa and South and South-East Asia</a:t>
            </a:r>
            <a:r>
              <a:rPr lang="en-US" sz="2400" dirty="0"/>
              <a:t>, will enable breeders to modernize their breeding programs:</a:t>
            </a:r>
          </a:p>
          <a:p>
            <a:pPr lvl="1"/>
            <a:r>
              <a:rPr lang="en-US" sz="2000" dirty="0"/>
              <a:t>more effective and efficient selection, saving them time and money;</a:t>
            </a:r>
          </a:p>
          <a:p>
            <a:pPr lvl="1"/>
            <a:r>
              <a:rPr lang="en-US" sz="2000" dirty="0"/>
              <a:t>improved data management by moving into the digital era;</a:t>
            </a:r>
          </a:p>
          <a:p>
            <a:pPr lvl="1"/>
            <a:r>
              <a:rPr lang="en-US" sz="2000" dirty="0"/>
              <a:t>the adoption of best practices and quality certifications;</a:t>
            </a:r>
          </a:p>
          <a:p>
            <a:pPr lvl="1"/>
            <a:r>
              <a:rPr lang="en-US" sz="2000" dirty="0"/>
              <a:t>access to service providers                                                                             (e.g. genotyping laboratories), reducing                                                          the need for in-house investment. </a:t>
            </a:r>
          </a:p>
        </p:txBody>
      </p:sp>
      <p:pic>
        <p:nvPicPr>
          <p:cNvPr id="5" name="Picture 4">
            <a:extLst>
              <a:ext uri="{FF2B5EF4-FFF2-40B4-BE49-F238E27FC236}">
                <a16:creationId xmlns:a16="http://schemas.microsoft.com/office/drawing/2014/main" id="{859E8265-7090-459B-BC81-26590E563D6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7871" b="30469"/>
          <a:stretch/>
        </p:blipFill>
        <p:spPr>
          <a:xfrm>
            <a:off x="6248400" y="3429000"/>
            <a:ext cx="2814831" cy="3786182"/>
          </a:xfrm>
          <a:prstGeom prst="rect">
            <a:avLst/>
          </a:prstGeom>
        </p:spPr>
      </p:pic>
    </p:spTree>
    <p:extLst>
      <p:ext uri="{BB962C8B-B14F-4D97-AF65-F5344CB8AC3E}">
        <p14:creationId xmlns:p14="http://schemas.microsoft.com/office/powerpoint/2010/main" val="381048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solidFill>
                <a:latin typeface="Ebrima" panose="02000000000000000000" pitchFamily="2" charset="0"/>
                <a:ea typeface="Ebrima" panose="02000000000000000000" pitchFamily="2" charset="0"/>
                <a:cs typeface="Ebrima" panose="02000000000000000000" pitchFamily="2" charset="0"/>
              </a:rPr>
              <a:t>Enabling breeders (</a:t>
            </a:r>
            <a:r>
              <a:rPr lang="en-US" sz="4400" dirty="0" err="1">
                <a:solidFill>
                  <a:schemeClr val="tx2"/>
                </a:solidFill>
                <a:latin typeface="Ebrima" panose="02000000000000000000" pitchFamily="2" charset="0"/>
                <a:ea typeface="Ebrima" panose="02000000000000000000" pitchFamily="2" charset="0"/>
                <a:cs typeface="Ebrima" panose="02000000000000000000" pitchFamily="2" charset="0"/>
              </a:rPr>
              <a:t>cont</a:t>
            </a:r>
            <a:r>
              <a:rPr lang="fr-CA" sz="4400" dirty="0">
                <a:solidFill>
                  <a:schemeClr val="tx2"/>
                </a:solidFill>
                <a:latin typeface="Ebrima" panose="02000000000000000000" pitchFamily="2" charset="0"/>
                <a:ea typeface="Ebrima" panose="02000000000000000000" pitchFamily="2" charset="0"/>
                <a:cs typeface="Ebrima" panose="02000000000000000000" pitchFamily="2" charset="0"/>
              </a:rPr>
              <a:t>’d)</a:t>
            </a:r>
            <a:endParaRPr lang="en-GB" sz="4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p:txBody>
          <a:bodyPr/>
          <a:lstStyle/>
          <a:p>
            <a:r>
              <a:rPr lang="en-US" dirty="0"/>
              <a:t>… to play an impactful role in Research for Development (R4D):</a:t>
            </a:r>
          </a:p>
          <a:p>
            <a:pPr lvl="1"/>
            <a:r>
              <a:rPr lang="en-US" dirty="0"/>
              <a:t>showcasing local competence to secure international funds;</a:t>
            </a:r>
          </a:p>
          <a:p>
            <a:pPr lvl="1"/>
            <a:r>
              <a:rPr lang="en-US" dirty="0"/>
              <a:t>defining market-driven breeding priorities as central decision makers;</a:t>
            </a:r>
          </a:p>
          <a:p>
            <a:pPr lvl="1"/>
            <a:r>
              <a:rPr lang="en-US" dirty="0"/>
              <a:t>accessing international networks and sources of expertise;</a:t>
            </a:r>
          </a:p>
          <a:p>
            <a:pPr lvl="1"/>
            <a:r>
              <a:rPr lang="en-US" dirty="0"/>
              <a:t>providing their own expertise and support in disseminating knowledge to partners.</a:t>
            </a:r>
          </a:p>
        </p:txBody>
      </p:sp>
    </p:spTree>
    <p:extLst>
      <p:ext uri="{BB962C8B-B14F-4D97-AF65-F5344CB8AC3E}">
        <p14:creationId xmlns:p14="http://schemas.microsoft.com/office/powerpoint/2010/main" val="274185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prstClr val="black"/>
              <a:schemeClr val="tx2">
                <a:lumMod val="20000"/>
                <a:lumOff val="80000"/>
                <a:tint val="45000"/>
                <a:satMod val="400000"/>
              </a:schemeClr>
            </a:duotone>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35069" b="43333"/>
          <a:stretch/>
        </p:blipFill>
        <p:spPr>
          <a:xfrm>
            <a:off x="0" y="2971800"/>
            <a:ext cx="4473635" cy="3886200"/>
          </a:xfrm>
          <a:prstGeom prst="rect">
            <a:avLst/>
          </a:prstGeom>
        </p:spPr>
      </p:pic>
      <p:pic>
        <p:nvPicPr>
          <p:cNvPr id="1026" name="Picture 2" descr="quotes-gr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685800"/>
            <a:ext cx="381000" cy="409575"/>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sp>
        <p:nvSpPr>
          <p:cNvPr id="3" name="Content Placeholder 2"/>
          <p:cNvSpPr>
            <a:spLocks noGrp="1"/>
          </p:cNvSpPr>
          <p:nvPr>
            <p:ph idx="1"/>
          </p:nvPr>
        </p:nvSpPr>
        <p:spPr>
          <a:xfrm>
            <a:off x="468313" y="822325"/>
            <a:ext cx="8229600" cy="5121275"/>
          </a:xfrm>
        </p:spPr>
        <p:txBody>
          <a:bodyPr/>
          <a:lstStyle/>
          <a:p>
            <a:pPr marL="400050" lvl="1" indent="0" algn="just">
              <a:buNone/>
            </a:pPr>
            <a:r>
              <a:rPr lang="en-US" sz="1600" b="0" dirty="0"/>
              <a:t>We cannot wait 10 to 15 years to deliver varieties  anymore! Both disciplines of breeding and bio-technology need to go hand in hand if we want a  faster generation of high-powered material.  The IBP allows us to federate all our efforts nationally and across the West African sub-region, and thus shorten delays, have more efficient breeding processes and avoid losing money researching things that already exist.  We want to see new varieties come out of our laboratories in shorter times, so that  African producers may multiply their  outputs, and work toward productivities that will let us feed Africa.”</a:t>
            </a:r>
          </a:p>
          <a:p>
            <a:pPr marL="400050" lvl="1" indent="0">
              <a:buNone/>
            </a:pPr>
            <a:endParaRPr lang="en-US" sz="1600" dirty="0"/>
          </a:p>
          <a:p>
            <a:pPr marL="400050" lvl="1" indent="0">
              <a:buNone/>
            </a:pPr>
            <a:endParaRPr lang="en-US" sz="1600" b="0" dirty="0"/>
          </a:p>
          <a:p>
            <a:pPr marL="400050" lvl="1" indent="0">
              <a:buNone/>
            </a:pPr>
            <a:endParaRPr lang="en-US" sz="1600" b="0" dirty="0"/>
          </a:p>
          <a:p>
            <a:pPr marL="1998663" lvl="1" indent="0">
              <a:spcBef>
                <a:spcPts val="3600"/>
              </a:spcBef>
              <a:buNone/>
            </a:pPr>
            <a:r>
              <a:rPr lang="en-US" sz="1600" b="0" dirty="0"/>
              <a:t>Dr  Alioune Fall, General Director, </a:t>
            </a:r>
          </a:p>
          <a:p>
            <a:pPr marL="1998663" lvl="1" indent="0">
              <a:spcBef>
                <a:spcPts val="384"/>
              </a:spcBef>
              <a:buNone/>
            </a:pPr>
            <a:r>
              <a:rPr lang="en-US" sz="1600" b="0" dirty="0"/>
              <a:t>Senegalese Institute of Agricultural Research (ISRA)</a:t>
            </a:r>
          </a:p>
        </p:txBody>
      </p:sp>
      <p:grpSp>
        <p:nvGrpSpPr>
          <p:cNvPr id="7" name="Group 6"/>
          <p:cNvGrpSpPr/>
          <p:nvPr/>
        </p:nvGrpSpPr>
        <p:grpSpPr>
          <a:xfrm>
            <a:off x="2590800" y="3382962"/>
            <a:ext cx="5962650" cy="1360487"/>
            <a:chOff x="1905000" y="2895600"/>
            <a:chExt cx="5962650" cy="1360487"/>
          </a:xfrm>
        </p:grpSpPr>
        <p:pic>
          <p:nvPicPr>
            <p:cNvPr id="1027" name="Picture 3" descr="alioune_fall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6560"/>
            <a:stretch>
              <a:fillRect/>
            </a:stretch>
          </p:blipFill>
          <p:spPr bwMode="auto">
            <a:xfrm>
              <a:off x="6743700" y="2895600"/>
              <a:ext cx="1123950" cy="1360487"/>
            </a:xfrm>
            <a:prstGeom prst="rect">
              <a:avLst/>
            </a:prstGeom>
            <a:noFill/>
            <a:ln>
              <a:noFill/>
            </a:ln>
            <a:effectLst/>
            <a:extLst>
              <a:ext uri="{909E8E84-426E-40DD-AFC4-6F175D3DCCD1}">
                <a14:hiddenFill xmlns:a14="http://schemas.microsoft.com/office/drawing/2010/main">
                  <a:solidFill>
                    <a:srgbClr val="42D23A"/>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2B80F4"/>
                    </a:outerShdw>
                  </a:effectLst>
                </a14:hiddenEffects>
              </a:ext>
            </a:extLst>
          </p:spPr>
        </p:pic>
        <p:cxnSp>
          <p:nvCxnSpPr>
            <p:cNvPr id="5" name="Straight Connector 4"/>
            <p:cNvCxnSpPr/>
            <p:nvPr/>
          </p:nvCxnSpPr>
          <p:spPr>
            <a:xfrm>
              <a:off x="1905000" y="4256087"/>
              <a:ext cx="59626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3931829"/>
      </p:ext>
    </p:extLst>
  </p:cSld>
  <p:clrMapOvr>
    <a:masterClrMapping/>
  </p:clrMapOvr>
</p:sld>
</file>

<file path=ppt/theme/theme1.xml><?xml version="1.0" encoding="utf-8"?>
<a:theme xmlns:a="http://schemas.openxmlformats.org/drawingml/2006/main" name="1_Office Theme">
  <a:themeElements>
    <a:clrScheme name="IBP Standard Colours">
      <a:dk1>
        <a:srgbClr val="000000"/>
      </a:dk1>
      <a:lt1>
        <a:srgbClr val="FFFFFF"/>
      </a:lt1>
      <a:dk2>
        <a:srgbClr val="444444"/>
      </a:dk2>
      <a:lt2>
        <a:srgbClr val="BED6B2"/>
      </a:lt2>
      <a:accent1>
        <a:srgbClr val="F47F2B"/>
      </a:accent1>
      <a:accent2>
        <a:srgbClr val="00508D"/>
      </a:accent2>
      <a:accent3>
        <a:srgbClr val="668425"/>
      </a:accent3>
      <a:accent4>
        <a:srgbClr val="2B80F4"/>
      </a:accent4>
      <a:accent5>
        <a:srgbClr val="43D23A"/>
      </a:accent5>
      <a:accent6>
        <a:srgbClr val="9E000F"/>
      </a:accent6>
      <a:hlink>
        <a:srgbClr val="00508D"/>
      </a:hlink>
      <a:folHlink>
        <a:srgbClr val="2B80F4"/>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IBP_PPT-template3</Template>
  <TotalTime>4067</TotalTime>
  <Words>2042</Words>
  <Application>Microsoft Office PowerPoint</Application>
  <PresentationFormat>On-screen Show (4:3)</PresentationFormat>
  <Paragraphs>260</Paragraphs>
  <Slides>33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Ebrima</vt:lpstr>
      <vt:lpstr>Wingdings</vt:lpstr>
      <vt:lpstr>1_Office Theme</vt:lpstr>
      <vt:lpstr>PowerPoint Presentation</vt:lpstr>
      <vt:lpstr>PowerPoint Presentation</vt:lpstr>
      <vt:lpstr>PowerPoint Presentation</vt:lpstr>
      <vt:lpstr>PowerPoint Presentation</vt:lpstr>
      <vt:lpstr>PowerPoint Presentation</vt:lpstr>
      <vt:lpstr>Partnerships at the heart of our success</vt:lpstr>
      <vt:lpstr>Enabling breeders</vt:lpstr>
      <vt:lpstr>Enabling breeders (cont’d)</vt:lpstr>
      <vt:lpstr>PowerPoint Presentation</vt:lpstr>
      <vt:lpstr>Key drivers: </vt:lpstr>
      <vt:lpstr>Key drivers: </vt:lpstr>
      <vt:lpstr>Key drivers: </vt:lpstr>
      <vt:lpstr>Products &amp; Services</vt:lpstr>
      <vt:lpstr>PowerPoint Presentation</vt:lpstr>
      <vt:lpstr>PowerPoint Presentation</vt:lpstr>
      <vt:lpstr>PowerPoint Presentation</vt:lpstr>
      <vt:lpstr>PowerPoint Presentation</vt:lpstr>
      <vt:lpstr>PowerPoint Presentation</vt:lpstr>
      <vt:lpstr>PowerPoint Presentation</vt:lpstr>
      <vt:lpstr>Genotyping</vt:lpstr>
      <vt:lpstr>Breeding products</vt:lpstr>
      <vt:lpstr>PowerPoint Presentation</vt:lpstr>
      <vt:lpstr>PowerPoint Presentation</vt:lpstr>
      <vt:lpstr>Online resources Documentation &amp; tutorials</vt:lpstr>
      <vt:lpstr>Online resources Peer communities</vt:lpstr>
      <vt:lpstr>Online resources: More on the IBP Website</vt:lpstr>
      <vt:lpstr>Local support teams: providing assistance where you need it</vt:lpstr>
      <vt:lpstr>Value proposition</vt:lpstr>
      <vt:lpstr>Clear benefits</vt:lpstr>
      <vt:lpstr>Tangible impact at all levels</vt:lpstr>
      <vt:lpstr>Share our vision: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BOIRE, Valérie (GCP)</dc:creator>
  <cp:lastModifiedBy>Valérie Boire</cp:lastModifiedBy>
  <cp:revision>176</cp:revision>
  <dcterms:created xsi:type="dcterms:W3CDTF">2014-11-18T17:11:33Z</dcterms:created>
  <dcterms:modified xsi:type="dcterms:W3CDTF">2019-07-10T17:37:38Z</dcterms:modified>
</cp:coreProperties>
</file>